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4460" r:id="rId6"/>
  </p:sldMasterIdLst>
  <p:notesMasterIdLst>
    <p:notesMasterId r:id="rId25"/>
  </p:notesMasterIdLst>
  <p:sldIdLst>
    <p:sldId id="256" r:id="rId7"/>
    <p:sldId id="25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7" r:id="rId20"/>
    <p:sldId id="278" r:id="rId21"/>
    <p:sldId id="273" r:id="rId22"/>
    <p:sldId id="275" r:id="rId23"/>
    <p:sldId id="280" r:id="rId24"/>
  </p:sldIdLst>
  <p:sldSz cx="15633700" cy="8794750"/>
  <p:notesSz cx="15633700" cy="879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>
      <p:cViewPr varScale="1">
        <p:scale>
          <a:sx n="66" d="100"/>
          <a:sy n="66" d="100"/>
        </p:scale>
        <p:origin x="58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73863" cy="44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855075" y="0"/>
            <a:ext cx="6775450" cy="441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A14F7-BE0D-4257-A10E-61B3347652E2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180013" y="1100138"/>
            <a:ext cx="5273675" cy="2967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563688" y="4232275"/>
            <a:ext cx="12506325" cy="3463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353425"/>
            <a:ext cx="6773863" cy="44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855075" y="8353425"/>
            <a:ext cx="6775450" cy="441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33D1-78C6-4DBC-8C60-D72E1238D8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1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49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Exercice perfectible au niveau du choix des indicateurs, de la méthode d’évaluation, du processus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03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Exercice perfectible au niveau du choix des indicateurs, de la méthode d’évaluation, du processus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1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1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95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2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07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Différent de la question: l’indicateur évolue-t-il suffisamment vite pour atteindre la cible en 2030</a:t>
            </a:r>
          </a:p>
          <a:p>
            <a:r>
              <a:rPr lang="fr-BE"/>
              <a:t>Méthode: calcul de coefficient de rand de Spearman : tendance de l’</a:t>
            </a:r>
            <a:r>
              <a:rPr lang="fr-BE" err="1"/>
              <a:t>évolu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6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77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4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Exercice perfectible au niveau du choix des indicateurs, de la méthode d’évaluation, du processus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28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22"/>
            <a:ext cx="15630525" cy="8792210"/>
          </a:xfrm>
          <a:custGeom>
            <a:avLst/>
            <a:gdLst/>
            <a:ahLst/>
            <a:cxnLst/>
            <a:rect l="l" t="t" r="r" b="b"/>
            <a:pathLst>
              <a:path w="15630525" h="8792210">
                <a:moveTo>
                  <a:pt x="15630131" y="0"/>
                </a:moveTo>
                <a:lnTo>
                  <a:pt x="0" y="0"/>
                </a:lnTo>
                <a:lnTo>
                  <a:pt x="0" y="8791943"/>
                </a:lnTo>
                <a:lnTo>
                  <a:pt x="15630131" y="8791943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5707" y="4965"/>
            <a:ext cx="12634411" cy="8788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0705" y="1670114"/>
            <a:ext cx="12892290" cy="912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45055" y="4925060"/>
            <a:ext cx="10943590" cy="2198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1AE65AD-4C80-9EAE-6126-F0DCB1009D1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933971" y="8044619"/>
            <a:ext cx="386437" cy="289854"/>
          </a:xfrm>
          <a:prstGeom prst="rect">
            <a:avLst/>
          </a:prstGeom>
        </p:spPr>
        <p:txBody>
          <a:bodyPr lIns="71437" tIns="71437" rIns="71437" bIns="71437"/>
          <a:lstStyle>
            <a:lvl1pPr defTabSz="526660">
              <a:defRPr sz="128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92685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005" y="0"/>
            <a:ext cx="12915125" cy="879336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367" y="1468793"/>
            <a:ext cx="8940165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685" y="2022792"/>
            <a:ext cx="14070330" cy="557498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42727079-3871-5729-3F80-FC368E99130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1685" y="2022792"/>
            <a:ext cx="6800659" cy="580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51355" y="2022792"/>
            <a:ext cx="6800659" cy="580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C843A68-A643-88E1-2E3C-68E4DD31EC7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757" y="4965"/>
            <a:ext cx="12615361" cy="8788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"/>
            <a:ext cx="11244580" cy="8793480"/>
          </a:xfrm>
          <a:custGeom>
            <a:avLst/>
            <a:gdLst/>
            <a:ahLst/>
            <a:cxnLst/>
            <a:rect l="l" t="t" r="r" b="b"/>
            <a:pathLst>
              <a:path w="11244580" h="8793480">
                <a:moveTo>
                  <a:pt x="11244059" y="0"/>
                </a:moveTo>
                <a:lnTo>
                  <a:pt x="0" y="0"/>
                </a:lnTo>
                <a:lnTo>
                  <a:pt x="0" y="8793365"/>
                </a:lnTo>
                <a:lnTo>
                  <a:pt x="4419600" y="8793365"/>
                </a:lnTo>
                <a:lnTo>
                  <a:pt x="11244059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D099457-DB4C-653E-6B6C-1FC3F8F7BAE4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92081D2C-E512-91F6-1D60-7C6328ECA35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948E23B-4A50-EBD4-8A81-59FD93994EE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426700" y="8141574"/>
            <a:ext cx="1838325" cy="364202"/>
          </a:xfrm>
        </p:spPr>
        <p:txBody>
          <a:bodyPr lIns="0" tIns="0" rIns="0" bIns="0"/>
          <a:lstStyle>
            <a:lvl1pPr>
              <a:defRPr sz="1200" b="1" i="0">
                <a:solidFill>
                  <a:srgbClr val="16486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nl-BE" dirty="0"/>
              <a:t>SDG Forum </a:t>
            </a:r>
            <a:r>
              <a:rPr lang="nl-BE" spc="-10" dirty="0"/>
              <a:t>Presentation</a:t>
            </a:r>
          </a:p>
          <a:p>
            <a:pPr marL="12700"/>
            <a:r>
              <a:rPr lang="nl-BE" b="0" dirty="0"/>
              <a:t>09</a:t>
            </a:r>
            <a:r>
              <a:rPr lang="nl-BE" b="0" spc="-10" dirty="0"/>
              <a:t> </a:t>
            </a:r>
            <a:r>
              <a:rPr lang="nl-BE" b="0" spc="-20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073434" y="8144708"/>
            <a:ext cx="173990" cy="538609"/>
          </a:xfrm>
        </p:spPr>
        <p:txBody>
          <a:bodyPr lIns="0" tIns="0" rIns="0" bIns="0"/>
          <a:lstStyle>
            <a:lvl1pPr>
              <a:defRPr sz="1200" b="0" i="0">
                <a:solidFill>
                  <a:srgbClr val="16486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nl-BE" smtClean="0"/>
              <a:pPr marL="38100">
                <a:lnSpc>
                  <a:spcPts val="1425"/>
                </a:lnSpc>
              </a:pPr>
              <a:t>‹#›</a:t>
            </a:fld>
            <a:endParaRPr lang="nl-BE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948E23B-4A50-EBD4-8A81-59FD93994EE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485B52-FB35-C55A-7A8F-169B076F4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4" y="7914873"/>
            <a:ext cx="1885682" cy="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933971" y="8044619"/>
            <a:ext cx="386437" cy="538864"/>
          </a:xfrm>
          <a:prstGeom prst="rect">
            <a:avLst/>
          </a:prstGeom>
        </p:spPr>
        <p:txBody>
          <a:bodyPr lIns="71437" tIns="71437" rIns="71437" bIns="71437"/>
          <a:lstStyle>
            <a:lvl1pPr defTabSz="526660">
              <a:defRPr sz="128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3720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81685" y="8151432"/>
            <a:ext cx="3647864" cy="468239"/>
          </a:xfrm>
          <a:prstGeom prst="rect">
            <a:avLst/>
          </a:prstGeom>
        </p:spPr>
        <p:txBody>
          <a:bodyPr lIns="121908" tIns="60954" rIns="121908" bIns="60954"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41515" y="8151432"/>
            <a:ext cx="4950671" cy="468239"/>
          </a:xfrm>
          <a:prstGeom prst="rect">
            <a:avLst/>
          </a:prstGeom>
        </p:spPr>
        <p:txBody>
          <a:bodyPr lIns="121908" tIns="60954" rIns="121908" bIns="60954"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04152" y="8151432"/>
            <a:ext cx="3647864" cy="468239"/>
          </a:xfrm>
          <a:prstGeom prst="rect">
            <a:avLst/>
          </a:prstGeom>
        </p:spPr>
        <p:txBody>
          <a:bodyPr lIns="121908" tIns="60954" rIns="121908" bIns="60954"/>
          <a:lstStyle/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399339" y="8306153"/>
            <a:ext cx="3077885" cy="2300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630525" cy="8793480"/>
          </a:xfrm>
          <a:custGeom>
            <a:avLst/>
            <a:gdLst/>
            <a:ahLst/>
            <a:cxnLst/>
            <a:rect l="l" t="t" r="r" b="b"/>
            <a:pathLst>
              <a:path w="15630525" h="8793480">
                <a:moveTo>
                  <a:pt x="15630131" y="0"/>
                </a:moveTo>
                <a:lnTo>
                  <a:pt x="0" y="0"/>
                </a:lnTo>
                <a:lnTo>
                  <a:pt x="0" y="8793365"/>
                </a:lnTo>
                <a:lnTo>
                  <a:pt x="15630131" y="8793365"/>
                </a:lnTo>
                <a:lnTo>
                  <a:pt x="15630131" y="0"/>
                </a:lnTo>
                <a:close/>
              </a:path>
            </a:pathLst>
          </a:custGeom>
          <a:solidFill>
            <a:srgbClr val="164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8885" y="2938895"/>
            <a:ext cx="3359784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26700" y="8141573"/>
            <a:ext cx="1838325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1685" y="8179117"/>
            <a:ext cx="3595751" cy="439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68300" y="8324453"/>
            <a:ext cx="1739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BF6689D7-0296-7D7C-277E-025932F394CB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47498" y="352199"/>
            <a:ext cx="13452299" cy="1465792"/>
          </a:xfrm>
          <a:prstGeom prst="rect">
            <a:avLst/>
          </a:prstGeom>
        </p:spPr>
        <p:txBody>
          <a:bodyPr vert="horz" lIns="121908" tIns="60954" rIns="121908" bIns="6095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7498" y="2052110"/>
            <a:ext cx="13452299" cy="5519224"/>
          </a:xfrm>
          <a:prstGeom prst="rect">
            <a:avLst/>
          </a:prstGeom>
        </p:spPr>
        <p:txBody>
          <a:bodyPr vert="horz" lIns="121908" tIns="60954" rIns="121908" bIns="6095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spw_f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63556"/>
            <a:ext cx="3460559" cy="1538889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/>
        </p:nvSpPr>
        <p:spPr>
          <a:xfrm>
            <a:off x="12186900" y="369334"/>
            <a:ext cx="3077501" cy="923333"/>
          </a:xfrm>
          <a:prstGeom prst="rect">
            <a:avLst/>
          </a:prstGeom>
        </p:spPr>
        <p:txBody>
          <a:bodyPr lIns="156336" tIns="78168" rIns="156336" bIns="78168"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52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2052" b="1" smtClean="0">
                <a:solidFill>
                  <a:srgbClr val="898989"/>
                </a:solidFill>
              </a:rPr>
              <a:pPr/>
              <a:t>‹#›</a:t>
            </a:fld>
            <a:endParaRPr lang="fr-FR" sz="2052" b="1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94950" y="8486972"/>
            <a:ext cx="1538750" cy="307778"/>
          </a:xfrm>
          <a:prstGeom prst="rect">
            <a:avLst/>
          </a:prstGeom>
          <a:solidFill>
            <a:srgbClr val="A10E2F"/>
          </a:solidFill>
          <a:ln>
            <a:noFill/>
          </a:ln>
        </p:spPr>
        <p:txBody>
          <a:bodyPr lIns="156336" tIns="78168" rIns="156336" bIns="78168"/>
          <a:lstStyle/>
          <a:p>
            <a:endParaRPr lang="fr-FR" sz="3078"/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0" y="7950079"/>
            <a:ext cx="13787199" cy="4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36" tIns="78168" rIns="156336" bIns="7816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2052" b="1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2052" b="1">
                <a:solidFill>
                  <a:srgbClr val="A10E2F"/>
                </a:solidFill>
                <a:latin typeface="Arial" charset="0"/>
                <a:cs typeface="Arial" charset="0"/>
              </a:rPr>
              <a:t>secrétariat général</a:t>
            </a: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47" r:id="rId2"/>
    <p:sldLayoutId id="2147484462" r:id="rId3"/>
    <p:sldLayoutId id="2147484472" r:id="rId4"/>
  </p:sldLayoutIdLst>
  <p:hf sldNum="0" hdr="0" ftr="0" dt="0"/>
  <p:txStyles>
    <p:titleStyle>
      <a:lvl1pPr algn="l" defTabSz="609539" rtl="0" eaLnBrk="1" latinLnBrk="0" hangingPunct="1">
        <a:spcBef>
          <a:spcPct val="0"/>
        </a:spcBef>
        <a:buNone/>
        <a:defRPr sz="3700" b="1" kern="1200">
          <a:solidFill>
            <a:srgbClr val="A10E2F"/>
          </a:solidFill>
          <a:latin typeface="Arial"/>
          <a:ea typeface="+mj-ea"/>
          <a:cs typeface="Arial"/>
        </a:defRPr>
      </a:lvl1pPr>
    </p:titleStyle>
    <p:bodyStyle>
      <a:lvl1pPr marL="457154" indent="-457154" algn="l" defTabSz="6095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01" indent="-380962" algn="l" defTabSz="60953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523848" indent="-304770" algn="l" defTabSz="6095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387" indent="-304770" algn="l" defTabSz="60953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2926" indent="-304770" algn="l" defTabSz="609539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Arial"/>
          <a:ea typeface="+mn-ea"/>
          <a:cs typeface="Arial"/>
        </a:defRPr>
      </a:lvl5pPr>
      <a:lvl6pPr marL="3352465" indent="-304770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dicateursodd.iweps.be/" TargetMode="External"/><Relationship Id="rId5" Type="http://schemas.openxmlformats.org/officeDocument/2006/relationships/hyperlink" Target="https://developpementdurable.wallonie.be/concept-objectifs-strategie/17-odd/bilan-des-progr%C3%A8s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3" Type="http://schemas.openxmlformats.org/officeDocument/2006/relationships/image" Target="../media/image11.jpeg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19" Type="http://schemas.openxmlformats.org/officeDocument/2006/relationships/image" Target="../media/image39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0.emf"/><Relationship Id="rId10" Type="http://schemas.openxmlformats.org/officeDocument/2006/relationships/image" Target="../media/image45.png"/><Relationship Id="rId4" Type="http://schemas.openxmlformats.org/officeDocument/2006/relationships/image" Target="../media/image29.emf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pementdurable.wallonie.be/concept-objectifs-strategie/17-odd/bilan-des-progr%C3%A8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iweps.be" TargetMode="External"/><Relationship Id="rId5" Type="http://schemas.openxmlformats.org/officeDocument/2006/relationships/hyperlink" Target="mailto:developpement.durable@spw.wallonie.be" TargetMode="External"/><Relationship Id="rId4" Type="http://schemas.openxmlformats.org/officeDocument/2006/relationships/hyperlink" Target="https://www.indicateursodd.iweps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938895"/>
            <a:ext cx="13912378" cy="2520755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2700" marR="5080" indent="942340">
              <a:lnSpc>
                <a:spcPts val="9500"/>
              </a:lnSpc>
              <a:spcBef>
                <a:spcPts val="2000"/>
              </a:spcBef>
            </a:pPr>
            <a:r>
              <a:rPr lang="fr-BE" sz="4400" spc="-50" dirty="0"/>
              <a:t>Où en est la Wallonie par rapport aux ODD? </a:t>
            </a:r>
            <a:br>
              <a:rPr lang="fr-BE" sz="4400" spc="-50" dirty="0"/>
            </a:br>
            <a:r>
              <a:rPr lang="fr-BE" sz="4400" spc="-50" dirty="0"/>
              <a:t>        Méthode et résultats du bilan 2023</a:t>
            </a:r>
            <a:endParaRPr sz="4400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6"/>
            <a:ext cx="3270600" cy="9205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203D89-0848-41DB-B480-8293E84C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F8399A-D3DB-4F53-BA3B-908DD9C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– quels indicateurs et quelle méthode d’évaluation?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0B8BAA-D0F1-8938-21CC-F2935BA1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264" y="2730443"/>
            <a:ext cx="9625904" cy="52277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F27853-20E5-3391-93E8-046730713A64}"/>
              </a:ext>
            </a:extLst>
          </p:cNvPr>
          <p:cNvSpPr txBox="1"/>
          <p:nvPr/>
        </p:nvSpPr>
        <p:spPr>
          <a:xfrm>
            <a:off x="837908" y="1817991"/>
            <a:ext cx="14622225" cy="6867692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algn="l"/>
            <a:r>
              <a:rPr lang="fr-FR" sz="2308" b="1" i="0" u="sng" strike="noStrike" baseline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: Lorsque l’indicateur n’est pas associé à un objectif chiffre, la question qui se pose pour son évaluation est : </a:t>
            </a:r>
            <a:r>
              <a:rPr lang="fr-FR" sz="2308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l’indicateur </a:t>
            </a:r>
            <a:r>
              <a:rPr lang="fr-FR" sz="2308" b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308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volue-t-il dans la bonne direction, c’est </a:t>
            </a:r>
            <a:r>
              <a:rPr lang="fr-FR" sz="2308" b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308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- dire dans la direction souhaitée par l’ODD et ses sous-objectifs (cibles) ?</a:t>
            </a:r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BE" sz="2308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seuils de taux suivants, définis par Eurostat, sont utilisés pour établir le niveau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308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progrès de l’indicateur. </a:t>
            </a:r>
          </a:p>
        </p:txBody>
      </p:sp>
    </p:spTree>
    <p:extLst>
      <p:ext uri="{BB962C8B-B14F-4D97-AF65-F5344CB8AC3E}">
        <p14:creationId xmlns:p14="http://schemas.microsoft.com/office/powerpoint/2010/main" val="344642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4EA29D8-B163-9560-F939-CDE4F7FE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96EC51-6688-4587-9F04-6A0E3ADD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55" y="334257"/>
            <a:ext cx="13259910" cy="554062"/>
          </a:xfrm>
        </p:spPr>
        <p:txBody>
          <a:bodyPr>
            <a:normAutofit fontScale="90000"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: quels résultats? 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09B93D2-3A13-CD64-4E54-E04AF645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98" y="1023195"/>
            <a:ext cx="7037898" cy="30458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420AD0-4776-5AC0-8842-E800C82C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0496" y="2231788"/>
            <a:ext cx="3003614" cy="2018489"/>
          </a:xfrm>
          <a:prstGeom prst="rect">
            <a:avLst/>
          </a:prstGeom>
        </p:spPr>
      </p:pic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D53375AA-95CB-EEBA-8A57-DD72B759E17F}"/>
              </a:ext>
            </a:extLst>
          </p:cNvPr>
          <p:cNvSpPr/>
          <p:nvPr/>
        </p:nvSpPr>
        <p:spPr>
          <a:xfrm>
            <a:off x="10563940" y="1576855"/>
            <a:ext cx="1626557" cy="5540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algn="ctr"/>
            <a:endParaRPr lang="fr-BE" sz="3947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A09DE4-DEA0-AD8B-AF91-D4E49F8900FD}"/>
              </a:ext>
            </a:extLst>
          </p:cNvPr>
          <p:cNvSpPr txBox="1"/>
          <p:nvPr/>
        </p:nvSpPr>
        <p:spPr>
          <a:xfrm>
            <a:off x="843200" y="1853884"/>
            <a:ext cx="14098590" cy="4775808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2308">
                <a:highlight>
                  <a:srgbClr val="F8F8F8"/>
                </a:highlight>
                <a:latin typeface="Arial"/>
                <a:ea typeface="+mn-ea"/>
                <a:cs typeface="Arial"/>
              </a:rPr>
              <a:t>Un </a:t>
            </a:r>
            <a:r>
              <a:rPr lang="fr-BE" sz="2308">
                <a:highlight>
                  <a:srgbClr val="F8F8F8"/>
                </a:highlight>
                <a:latin typeface="Arial"/>
                <a:ea typeface="+mn-ea"/>
                <a:cs typeface="Arial"/>
                <a:hlinkClick r:id="rId5"/>
              </a:rPr>
              <a:t>rapport</a:t>
            </a:r>
            <a:endParaRPr lang="fr-BE" sz="2565">
              <a:highlight>
                <a:srgbClr val="F8F8F8"/>
              </a:highlight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r>
              <a:rPr lang="fr-BE" sz="2308">
                <a:latin typeface="Arial"/>
                <a:ea typeface="Geneva"/>
                <a:cs typeface="Arial"/>
              </a:rPr>
              <a:t>Un site : </a:t>
            </a:r>
            <a:r>
              <a:rPr lang="fr-BE" sz="2308">
                <a:latin typeface="Arial"/>
                <a:ea typeface="Geneva"/>
                <a:cs typeface="Times New Roman"/>
                <a:hlinkClick r:id="rId6"/>
              </a:rPr>
              <a:t>https://indicateursodd.iweps.be</a:t>
            </a:r>
            <a:endParaRPr lang="fr-BE" sz="2308">
              <a:latin typeface="Arial"/>
              <a:ea typeface="Geneva"/>
              <a:cs typeface="Times New Roman"/>
            </a:endParaRPr>
          </a:p>
          <a:p>
            <a:endParaRPr lang="fr-BE" sz="2565">
              <a:highlight>
                <a:srgbClr val="FFFF00"/>
              </a:highlight>
              <a:latin typeface="Arial"/>
              <a:ea typeface="Geneva"/>
              <a:cs typeface="Arial"/>
            </a:endParaRPr>
          </a:p>
          <a:p>
            <a:endParaRPr lang="fr-BE" sz="2565">
              <a:latin typeface="Arial"/>
              <a:ea typeface="Geneva"/>
              <a:cs typeface="Arial"/>
            </a:endParaRPr>
          </a:p>
          <a:p>
            <a:r>
              <a:rPr lang="fr-BE" sz="2565">
                <a:latin typeface="Arial"/>
                <a:ea typeface="Geneva"/>
                <a:cs typeface="Arial"/>
              </a:rPr>
              <a:t>                                                                                                    </a:t>
            </a:r>
            <a:endParaRPr lang="fr-BE" sz="2565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565">
                <a:latin typeface="Arial"/>
                <a:ea typeface="Geneva"/>
                <a:cs typeface="Arial"/>
              </a:rPr>
              <a:t>                                                                         Avec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01BFA76-8D09-7DEB-2F1C-BB3689849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195" y="5151919"/>
            <a:ext cx="5828897" cy="33138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FBA3303-93E0-381E-DB7C-E61F6779D112}"/>
              </a:ext>
            </a:extLst>
          </p:cNvPr>
          <p:cNvSpPr txBox="1"/>
          <p:nvPr/>
        </p:nvSpPr>
        <p:spPr>
          <a:xfrm>
            <a:off x="10175205" y="6047161"/>
            <a:ext cx="5458934" cy="434164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2052">
                <a:latin typeface="Arial"/>
                <a:ea typeface="Geneva"/>
                <a:cs typeface="Arial"/>
              </a:rPr>
              <a:t>+ téléchargement de données chiffrées </a:t>
            </a:r>
            <a:endParaRPr lang="fr-FR" sz="2052"/>
          </a:p>
        </p:txBody>
      </p:sp>
    </p:spTree>
    <p:extLst>
      <p:ext uri="{BB962C8B-B14F-4D97-AF65-F5344CB8AC3E}">
        <p14:creationId xmlns:p14="http://schemas.microsoft.com/office/powerpoint/2010/main" val="74918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7E1749-1E9E-42E2-86EE-BD1FABC7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0"/>
            <a:ext cx="15453683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62BF1-ECD3-4640-82D9-2F904DE7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: quels résultats?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703EC7-F35A-40B2-873A-7F56756951E3}"/>
              </a:ext>
            </a:extLst>
          </p:cNvPr>
          <p:cNvSpPr txBox="1"/>
          <p:nvPr/>
        </p:nvSpPr>
        <p:spPr>
          <a:xfrm>
            <a:off x="1511690" y="6034672"/>
            <a:ext cx="12986733" cy="4977688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endParaRPr lang="fr-BE" sz="3947">
              <a:highlight>
                <a:srgbClr val="FFFF00"/>
              </a:highlight>
              <a:latin typeface="Arial"/>
              <a:cs typeface="Arial"/>
            </a:endParaRPr>
          </a:p>
          <a:p>
            <a:endParaRPr lang="fr-BE" sz="3947"/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3947" cap="all"/>
          </a:p>
          <a:p>
            <a:endParaRPr lang="fr-BE" sz="3947"/>
          </a:p>
          <a:p>
            <a:endParaRPr lang="fr-BE" sz="3947" b="1"/>
          </a:p>
          <a:p>
            <a:endParaRPr lang="fr-BE" sz="3947" b="1"/>
          </a:p>
          <a:p>
            <a:endParaRPr lang="fr-BE" sz="3947"/>
          </a:p>
          <a:p>
            <a:endParaRPr lang="fr-BE" sz="3947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4F580D3-5C30-6CA1-50F8-4AA1CF4D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351" y="2163602"/>
            <a:ext cx="8669363" cy="50189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BF6E34-85BF-227D-3E9B-B0AA318EF345}"/>
              </a:ext>
            </a:extLst>
          </p:cNvPr>
          <p:cNvSpPr txBox="1"/>
          <p:nvPr/>
        </p:nvSpPr>
        <p:spPr>
          <a:xfrm>
            <a:off x="946716" y="2245694"/>
            <a:ext cx="4589662" cy="48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algn="l"/>
            <a:r>
              <a:rPr lang="fr-FR" sz="2565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ravail de synthèse permet de dresser des tendances</a:t>
            </a:r>
          </a:p>
          <a:p>
            <a:pPr algn="l"/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globales </a:t>
            </a:r>
          </a:p>
          <a:p>
            <a:pPr algn="l"/>
            <a:endParaRPr lang="fr-FR" sz="2565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mais, </a:t>
            </a:r>
            <a:r>
              <a:rPr lang="fr-FR" sz="2565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errière une tendance de long terme, depuis 2000 pour une majorité d’indicateurs,</a:t>
            </a:r>
          </a:p>
          <a:p>
            <a:pPr algn="l"/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des tendances plus récentes peuvent parfois apparaitre</a:t>
            </a:r>
          </a:p>
          <a:p>
            <a:pPr algn="l"/>
            <a:r>
              <a:rPr lang="fr-FR" sz="2565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plus favorables ou défavorables. </a:t>
            </a:r>
            <a:endParaRPr lang="fr-BE" sz="256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58338D-F649-4DE7-9CD2-A2B84700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0"/>
            <a:ext cx="15453683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96EC51-6688-4587-9F04-6A0E3ADD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04" y="334257"/>
            <a:ext cx="13451762" cy="1465792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 3. Bilan 2023 : quels résultats?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88F1AE-CD9D-4856-AD25-BAB6D9490202}"/>
              </a:ext>
            </a:extLst>
          </p:cNvPr>
          <p:cNvSpPr txBox="1"/>
          <p:nvPr/>
        </p:nvSpPr>
        <p:spPr>
          <a:xfrm>
            <a:off x="1075768" y="2676560"/>
            <a:ext cx="13574508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439735" indent="-439735">
              <a:buFont typeface="Wingdings" panose="05000000000000000000" pitchFamily="2" charset="2"/>
              <a:buChar char="§"/>
            </a:pPr>
            <a:endParaRPr lang="fr-BE" sz="3947"/>
          </a:p>
          <a:p>
            <a:endParaRPr lang="fr-BE" sz="3947"/>
          </a:p>
          <a:p>
            <a:endParaRPr lang="fr-BE" sz="3947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970ED1-6FE2-4233-9898-2BBF61F5D6FE}"/>
              </a:ext>
            </a:extLst>
          </p:cNvPr>
          <p:cNvGraphicFramePr>
            <a:graphicFrameLocks noGrp="1"/>
          </p:cNvGraphicFramePr>
          <p:nvPr/>
        </p:nvGraphicFramePr>
        <p:xfrm>
          <a:off x="1537487" y="1800049"/>
          <a:ext cx="11199204" cy="574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27">
                  <a:extLst>
                    <a:ext uri="{9D8B030D-6E8A-4147-A177-3AD203B41FA5}">
                      <a16:colId xmlns:a16="http://schemas.microsoft.com/office/drawing/2014/main" val="1221953934"/>
                    </a:ext>
                  </a:extLst>
                </a:gridCol>
                <a:gridCol w="3232026">
                  <a:extLst>
                    <a:ext uri="{9D8B030D-6E8A-4147-A177-3AD203B41FA5}">
                      <a16:colId xmlns:a16="http://schemas.microsoft.com/office/drawing/2014/main" val="3607799734"/>
                    </a:ext>
                  </a:extLst>
                </a:gridCol>
                <a:gridCol w="3139682">
                  <a:extLst>
                    <a:ext uri="{9D8B030D-6E8A-4147-A177-3AD203B41FA5}">
                      <a16:colId xmlns:a16="http://schemas.microsoft.com/office/drawing/2014/main" val="3440261918"/>
                    </a:ext>
                  </a:extLst>
                </a:gridCol>
                <a:gridCol w="3072969">
                  <a:extLst>
                    <a:ext uri="{9D8B030D-6E8A-4147-A177-3AD203B41FA5}">
                      <a16:colId xmlns:a16="http://schemas.microsoft.com/office/drawing/2014/main" val="3808087633"/>
                    </a:ext>
                  </a:extLst>
                </a:gridCol>
              </a:tblGrid>
              <a:tr h="1088752">
                <a:tc>
                  <a:txBody>
                    <a:bodyPr/>
                    <a:lstStyle/>
                    <a:p>
                      <a:r>
                        <a:rPr lang="fr-BE" sz="2300"/>
                        <a:t>Tendance défavorable</a:t>
                      </a:r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r>
                        <a:rPr lang="fr-BE" sz="2300"/>
                        <a:t>Tendances favorables et défavorables</a:t>
                      </a:r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r>
                        <a:rPr lang="fr-BE" sz="2300"/>
                        <a:t>Tendances favorables </a:t>
                      </a:r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r>
                        <a:rPr lang="fr-BE" sz="2300"/>
                        <a:t>Tendances non calculables</a:t>
                      </a:r>
                    </a:p>
                  </a:txBody>
                  <a:tcPr marL="117263" marR="117263" marT="58632" marB="58632"/>
                </a:tc>
                <a:extLst>
                  <a:ext uri="{0D108BD9-81ED-4DB2-BD59-A6C34878D82A}">
                    <a16:rowId xmlns:a16="http://schemas.microsoft.com/office/drawing/2014/main" val="283859507"/>
                  </a:ext>
                </a:extLst>
              </a:tr>
              <a:tr h="4652663">
                <a:tc>
                  <a:txBody>
                    <a:bodyPr/>
                    <a:lstStyle/>
                    <a:p>
                      <a:endParaRPr lang="fr-BE" sz="3100"/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endParaRPr lang="fr-BE" sz="3100"/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endParaRPr lang="fr-BE" sz="3100"/>
                    </a:p>
                  </a:txBody>
                  <a:tcPr marL="117263" marR="117263" marT="58632" marB="58632"/>
                </a:tc>
                <a:tc>
                  <a:txBody>
                    <a:bodyPr/>
                    <a:lstStyle/>
                    <a:p>
                      <a:endParaRPr lang="fr-BE" sz="3100"/>
                    </a:p>
                  </a:txBody>
                  <a:tcPr marL="117263" marR="117263" marT="58632" marB="58632"/>
                </a:tc>
                <a:extLst>
                  <a:ext uri="{0D108BD9-81ED-4DB2-BD59-A6C34878D82A}">
                    <a16:rowId xmlns:a16="http://schemas.microsoft.com/office/drawing/2014/main" val="26626161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2EAE942-4BC2-4431-B40B-27CCA74B2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01" y="2828993"/>
            <a:ext cx="1627662" cy="1566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E78898-1E53-4781-ACF1-9289D276D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866" y="2840150"/>
            <a:ext cx="1627662" cy="15430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A67137-5225-47CF-9A4C-092D8A7F6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810" y="2821230"/>
            <a:ext cx="1627662" cy="16358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B5438D-4C52-477C-BF97-9742F921D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637" y="2824824"/>
            <a:ext cx="1581158" cy="15546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ECEE49-AA2A-42DD-B12C-E71D6AA5A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562" y="2840917"/>
            <a:ext cx="1534653" cy="15662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D955C1-A4BF-4FF6-BEEE-CF550A57BF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430" y="2904298"/>
            <a:ext cx="1581158" cy="155463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D68F5FD-9B18-4161-B8E7-EA8FC5BDB0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8815" y="4394499"/>
            <a:ext cx="1534653" cy="154303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43D859-696B-493A-9251-3868FDB26F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2668" y="4419973"/>
            <a:ext cx="1581158" cy="157784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1141A8-66C4-4DBF-BFCA-81531E7CA6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003" y="4366515"/>
            <a:ext cx="1534653" cy="15778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48E8FE-6895-4EB1-82B9-2F87ECAA6E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1092" y="4476609"/>
            <a:ext cx="1534653" cy="15546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3245633-BC55-4BD8-8CF7-1CD0930D07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3670" y="4387904"/>
            <a:ext cx="1581158" cy="15894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8AB67F-A3C7-477E-9EFC-D80890BEA7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5561" y="5994067"/>
            <a:ext cx="1581158" cy="15662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98ED8A-59C3-43C3-81AE-565C3F4716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6317" y="5976381"/>
            <a:ext cx="1581158" cy="153143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C1C9728-6A52-43D5-B372-4627F0DF8A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038" y="5945390"/>
            <a:ext cx="1581158" cy="15662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3458AF-1F53-48E2-966C-F687CCD4C2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87035" y="2871319"/>
            <a:ext cx="1627662" cy="15894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B0379CB-E460-48B8-9BB6-94A99205E2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45512" y="4405213"/>
            <a:ext cx="1581158" cy="15894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2747572-DEBC-4FAE-8F8D-6581120943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95816" y="4400299"/>
            <a:ext cx="1534653" cy="15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58338D-F649-4DE7-9CD2-A2B84700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6" y="0"/>
            <a:ext cx="15453683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96EC51-6688-4587-9F04-6A0E3ADD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04" y="334257"/>
            <a:ext cx="13451762" cy="1465792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 3. Bilan 2023 : deux exemples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88F1AE-CD9D-4856-AD25-BAB6D9490202}"/>
              </a:ext>
            </a:extLst>
          </p:cNvPr>
          <p:cNvSpPr txBox="1"/>
          <p:nvPr/>
        </p:nvSpPr>
        <p:spPr>
          <a:xfrm>
            <a:off x="1075768" y="2676560"/>
            <a:ext cx="13574508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439735" indent="-439735">
              <a:buFont typeface="Wingdings" panose="05000000000000000000" pitchFamily="2" charset="2"/>
              <a:buChar char="§"/>
            </a:pPr>
            <a:endParaRPr lang="fr-BE" sz="3947"/>
          </a:p>
          <a:p>
            <a:endParaRPr lang="fr-BE" sz="3947"/>
          </a:p>
          <a:p>
            <a:endParaRPr lang="fr-BE" sz="3947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4772D4-9012-D9BD-4EAD-6711265A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13" y="1514507"/>
            <a:ext cx="1125763" cy="11068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294B4B-252A-4AF2-8B6E-3FDDD6B27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176" y="1506329"/>
            <a:ext cx="1121304" cy="11274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67E8BF8-727D-152D-EE06-99E7CB181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245" y="2473302"/>
            <a:ext cx="5819392" cy="556085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F7FF028-4C94-F65C-9E72-5779CF755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12" y="2791510"/>
            <a:ext cx="1925240" cy="257024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1C7DFCB-4762-256B-1B2E-5DB3483EC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245" y="1675834"/>
            <a:ext cx="957734" cy="89909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338D674-A861-0A07-6C64-8DE9D0A04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9611" y="2748862"/>
            <a:ext cx="1791182" cy="25976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4300735-88EF-D928-4DEC-E4ACF552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9219" y="3008694"/>
            <a:ext cx="5739428" cy="344735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691C1C9-1C84-E147-7D36-5BF22A41F0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6105" y="1632701"/>
            <a:ext cx="1729784" cy="1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12ED61-39F4-4CCA-BAFF-F849A2C9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62BF1-ECD3-4640-82D9-2F904DE7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3" y="352200"/>
            <a:ext cx="13451762" cy="997837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4. Messages-clés pour renforcer la mise en œuvre des ODD en Wallonie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703EC7-F35A-40B2-873A-7F56756951E3}"/>
              </a:ext>
            </a:extLst>
          </p:cNvPr>
          <p:cNvSpPr txBox="1"/>
          <p:nvPr/>
        </p:nvSpPr>
        <p:spPr>
          <a:xfrm>
            <a:off x="947773" y="1165350"/>
            <a:ext cx="13006030" cy="1062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endParaRPr lang="fr-BE" sz="3947" b="1"/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>
                <a:latin typeface="Arial" panose="020B0604020202020204" pitchFamily="34" charset="0"/>
                <a:cs typeface="Arial" panose="020B0604020202020204" pitchFamily="34" charset="0"/>
              </a:rPr>
              <a:t>De qui?</a:t>
            </a:r>
          </a:p>
          <a:p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Membres du Partenariat wallon pour le développement durable</a:t>
            </a:r>
          </a:p>
          <a:p>
            <a:endParaRPr lang="fr-BE" sz="256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>
                <a:latin typeface="Arial" panose="020B0604020202020204" pitchFamily="34" charset="0"/>
                <a:cs typeface="Arial" panose="020B0604020202020204" pitchFamily="34" charset="0"/>
              </a:rPr>
              <a:t>Pour qui?</a:t>
            </a:r>
          </a:p>
          <a:p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Messages adressés au Gouvernement wallon </a:t>
            </a:r>
          </a:p>
          <a:p>
            <a:endParaRPr lang="fr-BE" sz="256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>
                <a:latin typeface="Arial" panose="020B0604020202020204" pitchFamily="34" charset="0"/>
                <a:cs typeface="Arial" panose="020B0604020202020204" pitchFamily="34" charset="0"/>
              </a:rPr>
              <a:t>Pourquoi?</a:t>
            </a:r>
          </a:p>
          <a:p>
            <a:pPr marL="586313" indent="-586313">
              <a:buFontTx/>
              <a:buChar char="-"/>
            </a:pP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Approche participative (recommandation du 2</a:t>
            </a:r>
            <a:r>
              <a:rPr lang="fr-BE" sz="2565" baseline="30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 bilan)</a:t>
            </a:r>
          </a:p>
          <a:p>
            <a:pPr marL="586313" indent="-586313">
              <a:buFontTx/>
              <a:buChar char="-"/>
            </a:pP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Enrichir l’exercice d’une perspective de terrain, plus qualitative</a:t>
            </a:r>
          </a:p>
          <a:p>
            <a:endParaRPr lang="fr-BE" sz="256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>
                <a:latin typeface="Arial" panose="020B0604020202020204" pitchFamily="34" charset="0"/>
                <a:cs typeface="Arial" panose="020B0604020202020204" pitchFamily="34" charset="0"/>
              </a:rPr>
              <a:t>Comment? </a:t>
            </a:r>
            <a:endParaRPr lang="fr-BE" sz="256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Tx/>
              <a:buChar char="-"/>
            </a:pP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Analyse des fiches-indicateurs </a:t>
            </a:r>
          </a:p>
          <a:p>
            <a:pPr marL="439735" indent="-439735">
              <a:buFontTx/>
              <a:buChar char="-"/>
            </a:pP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Groupes de travail interreliés entre ODD : quels enjeux prioritaires? </a:t>
            </a:r>
          </a:p>
          <a:p>
            <a:pPr marL="439735" indent="-439735">
              <a:buFontTx/>
              <a:buChar char="-"/>
            </a:pPr>
            <a:r>
              <a:rPr lang="fr-BE" sz="2565">
                <a:latin typeface="Arial" panose="020B0604020202020204" pitchFamily="34" charset="0"/>
                <a:cs typeface="Arial" panose="020B0604020202020204" pitchFamily="34" charset="0"/>
              </a:rPr>
              <a:t>Rédaction d’un chapitre inclus dans le corps du rapport</a:t>
            </a:r>
          </a:p>
          <a:p>
            <a:pPr marL="439735" indent="-439735">
              <a:buFontTx/>
              <a:buChar char="-"/>
            </a:pPr>
            <a:endParaRPr lang="fr-BE" sz="2565" b="1"/>
          </a:p>
          <a:p>
            <a:endParaRPr lang="fr-BE" sz="2565" b="1"/>
          </a:p>
          <a:p>
            <a:endParaRPr lang="fr-BE" sz="2565"/>
          </a:p>
          <a:p>
            <a:endParaRPr lang="fr-BE" sz="2565"/>
          </a:p>
          <a:p>
            <a:endParaRPr lang="fr-BE" sz="3947" b="1"/>
          </a:p>
          <a:p>
            <a:endParaRPr lang="fr-BE" sz="3947" b="1"/>
          </a:p>
          <a:p>
            <a:r>
              <a:rPr lang="fr-BE" sz="3947" b="1"/>
              <a:t> </a:t>
            </a:r>
            <a:endParaRPr lang="fr-BE" sz="3947"/>
          </a:p>
          <a:p>
            <a:endParaRPr lang="fr-BE" sz="3947"/>
          </a:p>
        </p:txBody>
      </p:sp>
    </p:spTree>
    <p:extLst>
      <p:ext uri="{BB962C8B-B14F-4D97-AF65-F5344CB8AC3E}">
        <p14:creationId xmlns:p14="http://schemas.microsoft.com/office/powerpoint/2010/main" val="383147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12ED61-39F4-4CCA-BAFF-F849A2C9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62BF1-ECD3-4640-82D9-2F904DE7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3" y="352200"/>
            <a:ext cx="13451762" cy="997837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4. Messages-clés pour renforcer la mise en œuvre des ODD en Wallonie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703EC7-F35A-40B2-873A-7F56756951E3}"/>
              </a:ext>
            </a:extLst>
          </p:cNvPr>
          <p:cNvSpPr txBox="1"/>
          <p:nvPr/>
        </p:nvSpPr>
        <p:spPr>
          <a:xfrm>
            <a:off x="804794" y="1977115"/>
            <a:ext cx="13703448" cy="1081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Lutter contre la pauvreté et les inégalités en tous genres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Améliorer la santé physique et mentale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Prioriser l’accès à l’éducation et la formation de qualité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Accélérer la transition énergétique qui ne laisse personne de côté 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Réduire l’artificialisation des terres, améliorer la qualité et le cadre de vie et renforcer l’accès à la mobilité bas carbone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Préserver la biodiversité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Transformer les modes de production et de consommation</a:t>
            </a:r>
          </a:p>
          <a:p>
            <a:endParaRPr lang="fr-BE" sz="2565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Restaurer la confiance des </a:t>
            </a:r>
            <a:r>
              <a:rPr lang="fr-BE" sz="2565" i="1" err="1">
                <a:latin typeface="Arial" panose="020B0604020202020204" pitchFamily="34" charset="0"/>
                <a:cs typeface="Arial" panose="020B0604020202020204" pitchFamily="34" charset="0"/>
              </a:rPr>
              <a:t>citoyen.ne.s</a:t>
            </a:r>
            <a:r>
              <a:rPr lang="fr-BE" sz="2565" i="1">
                <a:latin typeface="Arial" panose="020B0604020202020204" pitchFamily="34" charset="0"/>
                <a:cs typeface="Arial" panose="020B0604020202020204" pitchFamily="34" charset="0"/>
              </a:rPr>
              <a:t> dans les institutions publiques et la démocratie </a:t>
            </a:r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565" b="1"/>
          </a:p>
          <a:p>
            <a:endParaRPr lang="fr-BE" sz="2565" b="1"/>
          </a:p>
          <a:p>
            <a:endParaRPr lang="fr-BE" sz="2565"/>
          </a:p>
          <a:p>
            <a:endParaRPr lang="fr-BE" sz="2565"/>
          </a:p>
          <a:p>
            <a:endParaRPr lang="fr-BE" sz="3947" b="1"/>
          </a:p>
          <a:p>
            <a:endParaRPr lang="fr-BE" sz="3947" b="1"/>
          </a:p>
          <a:p>
            <a:r>
              <a:rPr lang="fr-BE" sz="3947" b="1"/>
              <a:t> </a:t>
            </a:r>
            <a:endParaRPr lang="fr-BE" sz="3947"/>
          </a:p>
          <a:p>
            <a:endParaRPr lang="fr-BE" sz="3947"/>
          </a:p>
        </p:txBody>
      </p:sp>
    </p:spTree>
    <p:extLst>
      <p:ext uri="{BB962C8B-B14F-4D97-AF65-F5344CB8AC3E}">
        <p14:creationId xmlns:p14="http://schemas.microsoft.com/office/powerpoint/2010/main" val="256427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11ADB4-1D98-4D50-9BF4-744814B3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10549-5426-49C5-B421-8440C75F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dirty="0">
                <a:solidFill>
                  <a:srgbClr val="E51937"/>
                </a:solidFill>
              </a:rPr>
              <a:t>En savoir plus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122865-FCA6-4102-8D1A-8924991E2104}"/>
              </a:ext>
            </a:extLst>
          </p:cNvPr>
          <p:cNvSpPr txBox="1"/>
          <p:nvPr/>
        </p:nvSpPr>
        <p:spPr>
          <a:xfrm>
            <a:off x="472034" y="2087073"/>
            <a:ext cx="14761640" cy="3621419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586313" lvl="2" indent="-586313">
              <a:buFont typeface="Arial" panose="020B0604020202020204" pitchFamily="34" charset="0"/>
              <a:buChar char="•"/>
            </a:pPr>
            <a:r>
              <a:rPr lang="fr-BE" sz="3591" dirty="0">
                <a:latin typeface="Arial"/>
                <a:ea typeface="Geneva"/>
                <a:cs typeface="Arial"/>
                <a:hlinkClick r:id="rId3"/>
              </a:rPr>
              <a:t>Le rapport en ligne</a:t>
            </a:r>
            <a:endParaRPr lang="fr-BE" sz="3591" dirty="0">
              <a:latin typeface="Arial"/>
              <a:ea typeface="Geneva"/>
              <a:cs typeface="Arial"/>
            </a:endParaRPr>
          </a:p>
          <a:p>
            <a:pPr marL="0" lvl="2"/>
            <a:endParaRPr lang="fr-BE" sz="359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313" lvl="2" indent="-586313">
              <a:buFont typeface="Arial" panose="020B0604020202020204" pitchFamily="34" charset="0"/>
              <a:buChar char="•"/>
            </a:pPr>
            <a:r>
              <a:rPr lang="fr-BE" sz="3591" dirty="0">
                <a:highlight>
                  <a:srgbClr val="F8F8F8"/>
                </a:highlight>
                <a:latin typeface="Arial"/>
                <a:ea typeface="Geneva"/>
                <a:cs typeface="Arial"/>
              </a:rPr>
              <a:t>NEW! </a:t>
            </a:r>
            <a:r>
              <a:rPr lang="fr-BE" sz="3591" dirty="0">
                <a:latin typeface="Arial"/>
                <a:ea typeface="Geneva"/>
                <a:cs typeface="Arial"/>
              </a:rPr>
              <a:t>Les indicateurs en ligne : </a:t>
            </a:r>
            <a:r>
              <a:rPr lang="fr-BE" sz="3591" dirty="0">
                <a:latin typeface="Arial"/>
                <a:ea typeface="Geneva"/>
                <a:cs typeface="Arial"/>
                <a:hlinkClick r:id="rId4"/>
              </a:rPr>
              <a:t>https://www.indicateursODD.iweps.be</a:t>
            </a:r>
            <a:r>
              <a:rPr lang="fr-BE" sz="3591" dirty="0">
                <a:latin typeface="Arial"/>
                <a:ea typeface="Geneva"/>
                <a:cs typeface="Arial"/>
              </a:rPr>
              <a:t> </a:t>
            </a:r>
            <a:endParaRPr lang="fr-BE" sz="2800" dirty="0">
              <a:latin typeface="Times New Roman"/>
              <a:cs typeface="Times New Roman"/>
            </a:endParaRPr>
          </a:p>
          <a:p>
            <a:pPr marL="0" lvl="2"/>
            <a:endParaRPr lang="fr-BE" sz="2800" dirty="0">
              <a:latin typeface="Times New Roman"/>
              <a:cs typeface="Times New Roman"/>
            </a:endParaRPr>
          </a:p>
          <a:p>
            <a:pPr marL="586313" lvl="2" indent="-586313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  <a:latin typeface="Arial"/>
                <a:cs typeface="Arial"/>
              </a:rPr>
              <a:t>Direction du Développement durable: </a:t>
            </a:r>
            <a:r>
              <a:rPr lang="fr-BE" sz="2800" dirty="0">
                <a:latin typeface="Arial"/>
                <a:cs typeface="Arial"/>
                <a:hlinkClick r:id="rId5"/>
              </a:rPr>
              <a:t>developpement.durable@spw.wallonie.be</a:t>
            </a:r>
            <a:endParaRPr lang="fr-BE" sz="2800" dirty="0">
              <a:latin typeface="Arial"/>
              <a:cs typeface="Arial"/>
            </a:endParaRPr>
          </a:p>
          <a:p>
            <a:pPr marL="586313" lvl="2" indent="-586313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  <a:latin typeface="Arial"/>
                <a:cs typeface="Arial"/>
              </a:rPr>
              <a:t>IWEPS: </a:t>
            </a:r>
            <a:r>
              <a:rPr lang="fr-BE" sz="2800" dirty="0">
                <a:latin typeface="Arial"/>
                <a:cs typeface="Arial"/>
                <a:hlinkClick r:id="rId6"/>
              </a:rPr>
              <a:t>info@iweps.be</a:t>
            </a:r>
            <a:r>
              <a:rPr lang="fr-BE" sz="2800" dirty="0">
                <a:latin typeface="Arial"/>
                <a:cs typeface="Arial"/>
              </a:rPr>
              <a:t> 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6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12ED61-39F4-4CCA-BAFF-F849A2C9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" y="-293915"/>
            <a:ext cx="16097473" cy="90560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62BF1-ECD3-4640-82D9-2F904DE7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3" y="352200"/>
            <a:ext cx="13451762" cy="997837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3600" dirty="0">
                <a:solidFill>
                  <a:srgbClr val="E51937"/>
                </a:solidFill>
              </a:rPr>
              <a:t>Membres du Partenariat wallon pour le développement durable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703EC7-F35A-40B2-873A-7F56756951E3}"/>
              </a:ext>
            </a:extLst>
          </p:cNvPr>
          <p:cNvSpPr txBox="1"/>
          <p:nvPr/>
        </p:nvSpPr>
        <p:spPr>
          <a:xfrm>
            <a:off x="1062072" y="1295978"/>
            <a:ext cx="13811562" cy="983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endParaRPr lang="fr-BE" sz="3947" b="1" dirty="0"/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 dirty="0">
                <a:latin typeface="Arial" panose="020B0604020202020204" pitchFamily="34" charset="0"/>
                <a:cs typeface="Arial" panose="020B0604020202020204" pitchFamily="34" charset="0"/>
              </a:rPr>
              <a:t>Aurélie Laurent – Union wallonne des entreprises</a:t>
            </a: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 dirty="0">
                <a:latin typeface="Arial" panose="020B0604020202020204" pitchFamily="34" charset="0"/>
                <a:cs typeface="Arial" panose="020B0604020202020204" pitchFamily="34" charset="0"/>
              </a:rPr>
              <a:t>Antoinette Brouyaux – Associations 21</a:t>
            </a:r>
          </a:p>
          <a:p>
            <a:pPr marL="439735" indent="-439735">
              <a:buFont typeface="Arial" panose="020B0604020202020204" pitchFamily="34" charset="0"/>
              <a:buChar char="•"/>
            </a:pPr>
            <a:r>
              <a:rPr lang="fr-BE" sz="2565" b="1" dirty="0">
                <a:latin typeface="Arial" panose="020B0604020202020204" pitchFamily="34" charset="0"/>
                <a:cs typeface="Arial" panose="020B0604020202020204" pitchFamily="34" charset="0"/>
              </a:rPr>
              <a:t>Marina Gruslin – Education et formation pour un développement durable </a:t>
            </a:r>
          </a:p>
          <a:p>
            <a:endParaRPr lang="fr-BE" sz="256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5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565" dirty="0">
                <a:latin typeface="Arial" panose="020B0604020202020204" pitchFamily="34" charset="0"/>
                <a:cs typeface="Arial" panose="020B0604020202020204" pitchFamily="34" charset="0"/>
              </a:rPr>
              <a:t>Retour sur le processus :</a:t>
            </a:r>
          </a:p>
          <a:p>
            <a:pPr marL="457200" indent="-457200">
              <a:buFontTx/>
              <a:buChar char="-"/>
            </a:pPr>
            <a:r>
              <a:rPr lang="fr-BE" sz="2565" dirty="0">
                <a:latin typeface="Arial" panose="020B0604020202020204" pitchFamily="34" charset="0"/>
                <a:cs typeface="Arial" panose="020B0604020202020204" pitchFamily="34" charset="0"/>
              </a:rPr>
              <a:t>Quelle plus-value de participer à l’exercice, pour l’organisation que vous représentez et pour le bilan?</a:t>
            </a:r>
          </a:p>
          <a:p>
            <a:pPr marL="457200" indent="-457200">
              <a:buFontTx/>
              <a:buChar char="-"/>
            </a:pPr>
            <a:r>
              <a:rPr lang="fr-BE" sz="2565" dirty="0">
                <a:latin typeface="Arial" panose="020B0604020202020204" pitchFamily="34" charset="0"/>
                <a:cs typeface="Arial" panose="020B0604020202020204" pitchFamily="34" charset="0"/>
              </a:rPr>
              <a:t>Points forts de la démarche et points à améliorer? </a:t>
            </a:r>
          </a:p>
          <a:p>
            <a:endParaRPr lang="fr-BE" sz="25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565" dirty="0">
                <a:latin typeface="Arial" panose="020B0604020202020204" pitchFamily="34" charset="0"/>
                <a:cs typeface="Arial" panose="020B0604020202020204" pitchFamily="34" charset="0"/>
              </a:rPr>
              <a:t>Suivi des résultats:</a:t>
            </a:r>
          </a:p>
          <a:p>
            <a:pPr marL="457200" indent="-457200">
              <a:buFontTx/>
              <a:buChar char="-"/>
            </a:pPr>
            <a:r>
              <a:rPr lang="fr-BE" sz="2565" dirty="0">
                <a:latin typeface="Arial" panose="020B0604020202020204" pitchFamily="34" charset="0"/>
                <a:cs typeface="Arial" panose="020B0604020202020204" pitchFamily="34" charset="0"/>
              </a:rPr>
              <a:t>La suite à donner à ce bilan et aux messages-clés, à votre niveau? </a:t>
            </a:r>
          </a:p>
          <a:p>
            <a:pPr marL="439735" indent="-439735">
              <a:buFontTx/>
              <a:buChar char="-"/>
            </a:pPr>
            <a:endParaRPr lang="fr-BE" sz="2565" b="1" dirty="0"/>
          </a:p>
          <a:p>
            <a:endParaRPr lang="fr-BE" sz="2565" b="1" dirty="0"/>
          </a:p>
          <a:p>
            <a:endParaRPr lang="fr-BE" sz="2565" dirty="0"/>
          </a:p>
          <a:p>
            <a:endParaRPr lang="fr-BE" sz="2565" dirty="0"/>
          </a:p>
          <a:p>
            <a:endParaRPr lang="fr-BE" sz="3947" b="1" dirty="0"/>
          </a:p>
          <a:p>
            <a:endParaRPr lang="fr-BE" sz="3947" b="1" dirty="0"/>
          </a:p>
          <a:p>
            <a:r>
              <a:rPr lang="fr-BE" sz="3947" b="1" dirty="0"/>
              <a:t> </a:t>
            </a:r>
            <a:endParaRPr lang="fr-BE" sz="3947" dirty="0"/>
          </a:p>
          <a:p>
            <a:endParaRPr lang="fr-BE" sz="3947" dirty="0"/>
          </a:p>
        </p:txBody>
      </p:sp>
    </p:spTree>
    <p:extLst>
      <p:ext uri="{BB962C8B-B14F-4D97-AF65-F5344CB8AC3E}">
        <p14:creationId xmlns:p14="http://schemas.microsoft.com/office/powerpoint/2010/main" val="124275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760" y="875103"/>
            <a:ext cx="15779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Index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1454900" y="2025744"/>
            <a:ext cx="7442070" cy="162865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fr-BE" sz="2000" dirty="0">
                <a:solidFill>
                  <a:srgbClr val="FFFFFF"/>
                </a:solidFill>
                <a:latin typeface="Arial"/>
                <a:cs typeface="Arial"/>
              </a:rPr>
              <a:t>Présentation du bilan des progrès  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fr-BE" sz="2000" dirty="0">
                <a:solidFill>
                  <a:srgbClr val="FFFFFF"/>
                </a:solidFill>
                <a:latin typeface="Arial"/>
                <a:cs typeface="Arial"/>
              </a:rPr>
              <a:t>Réactions des membres du Partenariat wallon pour le développement durable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fr-BE" sz="2000" dirty="0">
                <a:solidFill>
                  <a:srgbClr val="FFFFFF"/>
                </a:solidFill>
                <a:latin typeface="Arial"/>
                <a:cs typeface="Arial"/>
              </a:rPr>
              <a:t>Echange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079" y="7947713"/>
            <a:ext cx="1885682" cy="5307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SDG Forum </a:t>
            </a:r>
            <a:r>
              <a:rPr spc="-10" dirty="0"/>
              <a:t>Presentation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09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012BF0-29FE-154E-8C18-6F923CFF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" y="-59869"/>
            <a:ext cx="15633076" cy="8914488"/>
          </a:xfrm>
          <a:prstGeom prst="rect">
            <a:avLst/>
          </a:prstGeom>
        </p:spPr>
      </p:pic>
      <p:sp>
        <p:nvSpPr>
          <p:cNvPr id="157" name="Your challenges…"/>
          <p:cNvSpPr txBox="1"/>
          <p:nvPr/>
        </p:nvSpPr>
        <p:spPr>
          <a:xfrm>
            <a:off x="2630146" y="24054136"/>
            <a:ext cx="37382117" cy="1081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8680" tIns="158680" rIns="158680" bIns="158680" anchor="ctr">
            <a:spAutoFit/>
          </a:bodyPr>
          <a:lstStyle/>
          <a:p>
            <a:pPr defTabSz="781595">
              <a:defRPr sz="53200" b="0">
                <a:solidFill>
                  <a:srgbClr val="FFFFFF"/>
                </a:solidFill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34105"/>
              <a:t>Your challenges</a:t>
            </a:r>
          </a:p>
          <a:p>
            <a:pPr defTabSz="781595">
              <a:defRPr sz="53200" b="0">
                <a:solidFill>
                  <a:srgbClr val="FFFFFF"/>
                </a:solidFill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34105"/>
              <a:t>/ objectives</a:t>
            </a:r>
          </a:p>
        </p:txBody>
      </p:sp>
      <p:sp>
        <p:nvSpPr>
          <p:cNvPr id="158" name="OFFER More added value services TO your exhibitors"/>
          <p:cNvSpPr txBox="1"/>
          <p:nvPr/>
        </p:nvSpPr>
        <p:spPr>
          <a:xfrm>
            <a:off x="49448233" y="6778360"/>
            <a:ext cx="20876046" cy="6594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8680" tIns="158680" rIns="158680" bIns="158680" anchor="ctr">
            <a:spAutoFit/>
          </a:bodyPr>
          <a:lstStyle>
            <a:lvl1pPr algn="l" defTabSz="1219200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lvl1pPr>
          </a:lstStyle>
          <a:p>
            <a:r>
              <a:rPr sz="13591"/>
              <a:t>OFFER More added value services TO your exhibitors</a:t>
            </a:r>
          </a:p>
        </p:txBody>
      </p:sp>
      <p:sp>
        <p:nvSpPr>
          <p:cNvPr id="159" name="ATTRACT More traffic…"/>
          <p:cNvSpPr txBox="1"/>
          <p:nvPr/>
        </p:nvSpPr>
        <p:spPr>
          <a:xfrm>
            <a:off x="49444392" y="23476714"/>
            <a:ext cx="18161882" cy="45033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58680" tIns="158680" rIns="158680" bIns="158680" anchor="ctr">
            <a:spAutoFit/>
          </a:bodyPr>
          <a:lstStyle/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ATTRACT More traffic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and visitors</a:t>
            </a:r>
          </a:p>
        </p:txBody>
      </p:sp>
      <p:sp>
        <p:nvSpPr>
          <p:cNvPr id="160" name="RECRUIT MORE…"/>
          <p:cNvSpPr txBox="1"/>
          <p:nvPr/>
        </p:nvSpPr>
        <p:spPr>
          <a:xfrm>
            <a:off x="49637197" y="31443072"/>
            <a:ext cx="21357507" cy="45033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8680" tIns="158680" rIns="158680" bIns="158680" anchor="ctr">
            <a:spAutoFit/>
          </a:bodyPr>
          <a:lstStyle/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RECRUIT MORE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exhibitors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1544">
            <a:off x="38836847" y="10846163"/>
            <a:ext cx="10499616" cy="433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0262">
            <a:off x="38489447" y="30094288"/>
            <a:ext cx="10499614" cy="433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5328">
            <a:off x="39733785" y="23931274"/>
            <a:ext cx="8705741" cy="359428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etter address…"/>
          <p:cNvSpPr txBox="1"/>
          <p:nvPr/>
        </p:nvSpPr>
        <p:spPr>
          <a:xfrm>
            <a:off x="49661520" y="16572107"/>
            <a:ext cx="12956932" cy="45033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58680" tIns="158680" rIns="158680" bIns="158680" anchor="ctr">
            <a:spAutoFit/>
          </a:bodyPr>
          <a:lstStyle/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Better address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your audience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5328">
            <a:off x="39950909" y="17026667"/>
            <a:ext cx="8705742" cy="359428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e du titre">
            <a:extLst>
              <a:ext uri="{FF2B5EF4-FFF2-40B4-BE49-F238E27FC236}">
                <a16:creationId xmlns:a16="http://schemas.microsoft.com/office/drawing/2014/main" id="{59A62B7A-9C19-1F45-A669-037582C51907}"/>
              </a:ext>
            </a:extLst>
          </p:cNvPr>
          <p:cNvSpPr txBox="1">
            <a:spLocks/>
          </p:cNvSpPr>
          <p:nvPr/>
        </p:nvSpPr>
        <p:spPr>
          <a:xfrm>
            <a:off x="1740354" y="1073007"/>
            <a:ext cx="10099753" cy="277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569" tIns="32569" rIns="32569" bIns="32569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E51937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fr-BE" sz="3591" b="1"/>
              <a:t>Bilan des progrès de la Wallonie vers les 17 Objectifs de Développement durable</a:t>
            </a:r>
          </a:p>
          <a:p>
            <a:pPr algn="ctr" hangingPunct="1"/>
            <a:endParaRPr lang="fr-BE" sz="4104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hangingPunct="1"/>
            <a:r>
              <a:rPr lang="fr-BE" sz="3591" b="1">
                <a:solidFill>
                  <a:schemeClr val="tx1">
                    <a:lumMod val="75000"/>
                    <a:lumOff val="25000"/>
                  </a:schemeClr>
                </a:solidFill>
              </a:rPr>
              <a:t>Edition 2023</a:t>
            </a: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FR" sz="4487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1"/>
            <a:endParaRPr lang="fr-BE" sz="4487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FEA7B28-804B-4D42-A94A-04C005B90CAD}"/>
              </a:ext>
            </a:extLst>
          </p:cNvPr>
          <p:cNvCxnSpPr>
            <a:cxnSpLocks/>
          </p:cNvCxnSpPr>
          <p:nvPr/>
        </p:nvCxnSpPr>
        <p:spPr>
          <a:xfrm>
            <a:off x="1451157" y="1235865"/>
            <a:ext cx="0" cy="1769927"/>
          </a:xfrm>
          <a:prstGeom prst="line">
            <a:avLst/>
          </a:prstGeom>
          <a:ln w="44450" cap="rnd" cmpd="sng" algn="ctr">
            <a:solidFill>
              <a:srgbClr val="A1C9D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0F9A86-6BF4-2645-8226-8D53E9FFE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" y="-101078"/>
            <a:ext cx="15633075" cy="8996905"/>
          </a:xfrm>
          <a:prstGeom prst="rect">
            <a:avLst/>
          </a:prstGeom>
        </p:spPr>
      </p:pic>
      <p:sp>
        <p:nvSpPr>
          <p:cNvPr id="157" name="Your challenges…"/>
          <p:cNvSpPr txBox="1"/>
          <p:nvPr/>
        </p:nvSpPr>
        <p:spPr>
          <a:xfrm>
            <a:off x="2630146" y="24054040"/>
            <a:ext cx="37382117" cy="1081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8680" tIns="158680" rIns="158680" bIns="15868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defTabSz="781595">
              <a:defRPr sz="53200" b="0">
                <a:solidFill>
                  <a:srgbClr val="FFFFFF"/>
                </a:solidFill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34105"/>
              <a:t>Your challenges</a:t>
            </a:r>
          </a:p>
          <a:p>
            <a:pPr defTabSz="781595">
              <a:defRPr sz="53200" b="0">
                <a:solidFill>
                  <a:srgbClr val="FFFFFF"/>
                </a:solidFill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34105"/>
              <a:t>/ objectives</a:t>
            </a:r>
          </a:p>
        </p:txBody>
      </p:sp>
      <p:sp>
        <p:nvSpPr>
          <p:cNvPr id="158" name="OFFER More added value services TO your exhibitors"/>
          <p:cNvSpPr txBox="1"/>
          <p:nvPr/>
        </p:nvSpPr>
        <p:spPr>
          <a:xfrm>
            <a:off x="49448233" y="7824094"/>
            <a:ext cx="20876046" cy="45033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8680" tIns="158680" rIns="158680" bIns="15868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sz="13591"/>
              <a:t>OFFER More added value services TO your exhibitors</a:t>
            </a:r>
          </a:p>
        </p:txBody>
      </p:sp>
      <p:sp>
        <p:nvSpPr>
          <p:cNvPr id="159" name="ATTRACT More traffic…"/>
          <p:cNvSpPr txBox="1"/>
          <p:nvPr/>
        </p:nvSpPr>
        <p:spPr>
          <a:xfrm>
            <a:off x="49444392" y="23476712"/>
            <a:ext cx="18045305" cy="45034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8680" tIns="158680" rIns="158680" bIns="15868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ATTRACT More traffic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and visitors</a:t>
            </a:r>
          </a:p>
        </p:txBody>
      </p:sp>
      <p:sp>
        <p:nvSpPr>
          <p:cNvPr id="160" name="RECRUIT MORE…"/>
          <p:cNvSpPr txBox="1"/>
          <p:nvPr/>
        </p:nvSpPr>
        <p:spPr>
          <a:xfrm>
            <a:off x="49637197" y="31443070"/>
            <a:ext cx="21357507" cy="45034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8680" tIns="158680" rIns="158680" bIns="15868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RECRUIT MORE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exhibitors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1544">
            <a:off x="38836847" y="10846163"/>
            <a:ext cx="10499616" cy="433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0262">
            <a:off x="38489447" y="30094288"/>
            <a:ext cx="10499614" cy="433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5328">
            <a:off x="39733785" y="23931274"/>
            <a:ext cx="8705741" cy="359428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etter address…"/>
          <p:cNvSpPr txBox="1"/>
          <p:nvPr/>
        </p:nvSpPr>
        <p:spPr>
          <a:xfrm>
            <a:off x="49661520" y="16572105"/>
            <a:ext cx="12965745" cy="45034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8680" tIns="158680" rIns="158680" bIns="15868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Better address </a:t>
            </a:r>
          </a:p>
          <a:p>
            <a:pPr defTabSz="781595">
              <a:defRPr sz="21200" b="0" cap="all">
                <a:latin typeface="Galano Grotesque Bold"/>
                <a:ea typeface="Galano Grotesque Bold"/>
                <a:cs typeface="Galano Grotesque Bold"/>
                <a:sym typeface="Galano Grotesque Bold"/>
              </a:defRPr>
            </a:pPr>
            <a:r>
              <a:rPr sz="13591"/>
              <a:t>your audience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5328">
            <a:off x="39950909" y="17026667"/>
            <a:ext cx="8705742" cy="359428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e du titre">
            <a:extLst>
              <a:ext uri="{FF2B5EF4-FFF2-40B4-BE49-F238E27FC236}">
                <a16:creationId xmlns:a16="http://schemas.microsoft.com/office/drawing/2014/main" id="{5148A352-D0D8-514A-833A-FD301B476967}"/>
              </a:ext>
            </a:extLst>
          </p:cNvPr>
          <p:cNvSpPr txBox="1">
            <a:spLocks/>
          </p:cNvSpPr>
          <p:nvPr/>
        </p:nvSpPr>
        <p:spPr>
          <a:xfrm>
            <a:off x="4122422" y="426600"/>
            <a:ext cx="8600951" cy="798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569" tIns="32569" rIns="32569" bIns="32569" anchor="b"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hangingPunct="1"/>
            <a:endParaRPr lang="fr-BE" sz="7180"/>
          </a:p>
        </p:txBody>
      </p:sp>
      <p:sp>
        <p:nvSpPr>
          <p:cNvPr id="14" name="Texte du titre">
            <a:extLst>
              <a:ext uri="{FF2B5EF4-FFF2-40B4-BE49-F238E27FC236}">
                <a16:creationId xmlns:a16="http://schemas.microsoft.com/office/drawing/2014/main" id="{7CBF2206-C9BF-2E4E-B2A2-E7B5D7A2CC5B}"/>
              </a:ext>
            </a:extLst>
          </p:cNvPr>
          <p:cNvSpPr txBox="1">
            <a:spLocks/>
          </p:cNvSpPr>
          <p:nvPr/>
        </p:nvSpPr>
        <p:spPr>
          <a:xfrm>
            <a:off x="1672493" y="1367081"/>
            <a:ext cx="2475668" cy="11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569" tIns="32569" rIns="32569" bIns="32569" anchor="ctr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hangingPunct="1"/>
            <a:endParaRPr lang="fr-BE" sz="12821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5B7248-489E-4F25-B036-D730CEDD6F96}"/>
              </a:ext>
            </a:extLst>
          </p:cNvPr>
          <p:cNvSpPr/>
          <p:nvPr/>
        </p:nvSpPr>
        <p:spPr>
          <a:xfrm>
            <a:off x="1260455" y="703632"/>
            <a:ext cx="14128570" cy="5959894"/>
          </a:xfrm>
          <a:prstGeom prst="rect">
            <a:avLst/>
          </a:prstGeom>
        </p:spPr>
        <p:txBody>
          <a:bodyPr wrap="square" lIns="117263" tIns="58632" rIns="117263" bIns="58632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4617" b="1" dirty="0">
                <a:solidFill>
                  <a:srgbClr val="E51937"/>
                </a:solidFill>
                <a:latin typeface="Arial"/>
                <a:ea typeface="+mn-ea"/>
                <a:cs typeface="Arial"/>
                <a:sym typeface="Helvetica Neue Medium"/>
              </a:rPr>
              <a:t>Bilan des progrès de la Wallonie vers les 17 ODD</a:t>
            </a:r>
          </a:p>
          <a:p>
            <a:endParaRPr lang="fr-BE" sz="3334" b="1" dirty="0">
              <a:solidFill>
                <a:srgbClr val="E5193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r>
              <a:rPr lang="fr-BE" sz="3334" b="1" dirty="0">
                <a:solidFill>
                  <a:srgbClr val="E51937"/>
                </a:solidFill>
                <a:latin typeface="Arial"/>
                <a:ea typeface="+mn-ea"/>
                <a:cs typeface="Arial"/>
                <a:sym typeface="Helvetica Neue Medium"/>
              </a:rPr>
              <a:t>1.  Pourquoi suivre les progrès de la Wallonie vers les ODD?</a:t>
            </a:r>
            <a:endParaRPr lang="fr-BE" sz="3334" b="1" dirty="0">
              <a:solidFill>
                <a:srgbClr val="E51937"/>
              </a:solidFill>
              <a:latin typeface="Arial"/>
              <a:ea typeface="+mn-ea"/>
              <a:cs typeface="Arial"/>
            </a:endParaRPr>
          </a:p>
          <a:p>
            <a:r>
              <a:rPr lang="fr-BE" sz="3334" b="1" dirty="0">
                <a:solidFill>
                  <a:srgbClr val="E51937"/>
                </a:solidFill>
                <a:latin typeface="Arial"/>
                <a:ea typeface="+mn-ea"/>
                <a:cs typeface="Arial"/>
                <a:sym typeface="Helvetica Neue Medium"/>
              </a:rPr>
              <a:t>2.  Historique des bilans des progrès </a:t>
            </a:r>
            <a:endParaRPr lang="fr-BE" sz="3334" b="1" dirty="0">
              <a:solidFill>
                <a:srgbClr val="E5193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BE" sz="3334" b="1" dirty="0">
                <a:solidFill>
                  <a:srgbClr val="E51937"/>
                </a:solidFill>
                <a:latin typeface="Arial"/>
                <a:ea typeface="+mn-ea"/>
                <a:cs typeface="Arial"/>
                <a:sym typeface="Helvetica Neue Medium"/>
              </a:rPr>
              <a:t>3.  Bilan 2023 </a:t>
            </a:r>
            <a:endParaRPr lang="fr-BE" sz="3334" b="1" dirty="0">
              <a:solidFill>
                <a:srgbClr val="E5193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fr-BE" sz="3334" dirty="0">
                <a:latin typeface="Arial"/>
                <a:ea typeface="Geneva"/>
                <a:cs typeface="Arial"/>
              </a:rPr>
              <a:t>3.1 Liste et méthode d’évaluation des indicateurs</a:t>
            </a:r>
          </a:p>
          <a:p>
            <a:pPr lvl="1"/>
            <a:r>
              <a:rPr lang="fr-BE" sz="3334" dirty="0">
                <a:latin typeface="Arial"/>
                <a:ea typeface="Geneva"/>
                <a:cs typeface="Arial"/>
              </a:rPr>
              <a:t>3.2 Quels résultats? </a:t>
            </a:r>
            <a:endParaRPr lang="fr-BE" sz="33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7250" lvl="1" indent="-586313">
              <a:buFontTx/>
              <a:buChar char="-"/>
            </a:pPr>
            <a:r>
              <a:rPr lang="fr-BE" sz="3334" dirty="0">
                <a:latin typeface="Arial"/>
                <a:ea typeface="Geneva"/>
                <a:cs typeface="Arial"/>
              </a:rPr>
              <a:t>Vue globale</a:t>
            </a:r>
          </a:p>
          <a:p>
            <a:pPr marL="1367250" lvl="1" indent="-586313">
              <a:buFontTx/>
              <a:buChar char="-"/>
            </a:pPr>
            <a:r>
              <a:rPr lang="fr-BE" sz="3334" dirty="0">
                <a:latin typeface="Arial"/>
                <a:ea typeface="Geneva"/>
                <a:cs typeface="Arial"/>
              </a:rPr>
              <a:t>Vue par ODD</a:t>
            </a:r>
          </a:p>
          <a:p>
            <a:pPr marL="96905" indent="0">
              <a:buNone/>
            </a:pPr>
            <a:r>
              <a:rPr lang="fr-BE" sz="3334" b="1" dirty="0">
                <a:solidFill>
                  <a:srgbClr val="E51937"/>
                </a:solidFill>
                <a:latin typeface="Arial"/>
                <a:ea typeface="+mn-ea"/>
                <a:cs typeface="Arial"/>
              </a:rPr>
              <a:t>4. Messages-clés</a:t>
            </a:r>
          </a:p>
          <a:p>
            <a:pPr marL="96905"/>
            <a:endParaRPr lang="fr-BE" sz="3334" b="1" dirty="0">
              <a:solidFill>
                <a:srgbClr val="E5193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9F8F5CC-43D2-43B5-9988-CD41538A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" y="-6081"/>
            <a:ext cx="15649913" cy="8794750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DC16320-D7BA-57B6-9F84-2EA8DEC8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30635"/>
            <a:ext cx="9736455" cy="6042720"/>
          </a:xfrm>
        </p:spPr>
        <p:txBody>
          <a:bodyPr vert="horz" lIns="156336" tIns="78168" rIns="156336" bIns="78168" rtlCol="0" anchor="t">
            <a:normAutofit fontScale="85000" lnSpcReduction="20000"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i="1">
                <a:solidFill>
                  <a:srgbClr val="FF0000"/>
                </a:solidFill>
              </a:rPr>
              <a:t>« On ne gère bien que ce que l’on mesure »</a:t>
            </a:r>
            <a:endParaRPr lang="fr-FR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 sz="3334"/>
              <a:t>Le suivi et le rapportage fait partie des principes du Programme 2030 </a:t>
            </a:r>
          </a:p>
          <a:p>
            <a:pPr marL="0" indent="0">
              <a:buNone/>
            </a:pPr>
            <a:r>
              <a:rPr lang="fr-BE" sz="3334"/>
              <a:t>(</a:t>
            </a:r>
            <a:r>
              <a:rPr lang="fr-BE" sz="3334" i="1"/>
              <a:t>follow-up and </a:t>
            </a:r>
            <a:r>
              <a:rPr lang="fr-BE" sz="3334" i="1" err="1"/>
              <a:t>review</a:t>
            </a:r>
            <a:r>
              <a:rPr lang="fr-BE" sz="3334" i="1"/>
              <a:t> </a:t>
            </a:r>
            <a:r>
              <a:rPr lang="fr-BE" sz="3334" i="1" err="1"/>
              <a:t>mechanism</a:t>
            </a:r>
            <a:r>
              <a:rPr lang="fr-BE" sz="3334"/>
              <a:t>)</a:t>
            </a:r>
          </a:p>
          <a:p>
            <a:pPr marL="0" indent="0">
              <a:buNone/>
            </a:pPr>
            <a:endParaRPr lang="fr-BE" sz="3334"/>
          </a:p>
          <a:p>
            <a:pPr marL="0" indent="0">
              <a:buNone/>
            </a:pPr>
            <a:r>
              <a:rPr lang="fr-BE" sz="3334"/>
              <a:t>Mesurer les ODD = mesurer les évolutions d'une société dans toutes ses dimensions: sociale, économique, environnementale et démocratique </a:t>
            </a:r>
          </a:p>
          <a:p>
            <a:pPr marL="0" indent="0">
              <a:buNone/>
            </a:pPr>
            <a:endParaRPr lang="fr-BE" sz="2565"/>
          </a:p>
          <a:p>
            <a:pPr marL="0" indent="0">
              <a:buNone/>
            </a:pPr>
            <a:r>
              <a:rPr lang="fr-BE" sz="3334" b="1"/>
              <a:t>Troisième stratégie wallonne de développement durable:</a:t>
            </a:r>
          </a:p>
          <a:p>
            <a:pPr marL="586313" indent="-586313">
              <a:buFont typeface="Calibri"/>
              <a:buChar char="-"/>
            </a:pPr>
            <a:r>
              <a:rPr lang="fr-BE" sz="3334"/>
              <a:t>89 objectifs chiffrés relatifs aux ODD, fixés par le GW à l'horizon 2030 =&gt; référence claire </a:t>
            </a:r>
          </a:p>
          <a:p>
            <a:pPr marL="586313" indent="-586313">
              <a:buFont typeface="Calibri"/>
              <a:buChar char="-"/>
            </a:pPr>
            <a:r>
              <a:rPr lang="fr-BE" sz="3334"/>
              <a:t>Dialogue avec le Partenariat wallon pour le développement durable (organe multi-acteurs) </a:t>
            </a:r>
          </a:p>
          <a:p>
            <a:pPr marL="586313" indent="-586313">
              <a:buFont typeface="Calibri"/>
              <a:buChar char="-"/>
            </a:pPr>
            <a:r>
              <a:rPr lang="fr-BE" sz="3334"/>
              <a:t>Action 16: réaliser des bilans réguliers des progrès de la Wallonie vers les ODD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A20E67-323A-4C4A-A690-B570D5DE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1. Pourquoi suivre les progrès de la Wallonie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6F133-13FD-B3D2-FD38-51118414AC1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 flipH="1">
            <a:off x="10363119" y="2297752"/>
            <a:ext cx="4877806" cy="6042720"/>
          </a:xfrm>
        </p:spPr>
        <p:txBody>
          <a:bodyPr vert="horz" lIns="156336" tIns="78168" rIns="156336" bIns="78168" rtlCol="0" anchor="t"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8" b="1" err="1"/>
              <a:t>Deuxième</a:t>
            </a:r>
            <a:r>
              <a:rPr lang="en-US" sz="2308" b="1"/>
              <a:t> examen national </a:t>
            </a:r>
            <a:r>
              <a:rPr lang="en-US" sz="2308" b="1" err="1"/>
              <a:t>volontaire</a:t>
            </a:r>
            <a:r>
              <a:rPr lang="en-US" sz="2308" b="1"/>
              <a:t> de la Belgique </a:t>
            </a:r>
            <a:endParaRPr lang="en-US"/>
          </a:p>
          <a:p>
            <a:pPr marL="0" indent="0" algn="ctr">
              <a:buNone/>
            </a:pPr>
            <a:r>
              <a:rPr lang="en-US" sz="2308"/>
              <a:t>18/07/2023 - New York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292B7-1AB2-2594-CFE3-5657AA0E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852" y="3776849"/>
            <a:ext cx="2789441" cy="39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9F8F5CC-43D2-43B5-9988-CD41538A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3" y="0"/>
            <a:ext cx="15553437" cy="879475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A20E67-323A-4C4A-A690-B570D5DE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2. Historique des bilans des progrès de la Wallonie vers les ODD 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367F1D-5601-4E58-B4C7-502A394A258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57269" y="1954387"/>
            <a:ext cx="5050588" cy="834689"/>
          </a:xfr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0" indent="0">
              <a:buNone/>
            </a:pPr>
            <a:r>
              <a:rPr lang="fr-BE"/>
              <a:t>2017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D214D7C1-786D-4121-BC4C-97CBF3FE14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533676" y="2682892"/>
            <a:ext cx="4283369" cy="302930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1E42FD-B815-44CE-B537-36BC247ED6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6066" y="1956399"/>
            <a:ext cx="4148851" cy="832676"/>
          </a:xfrm>
        </p:spPr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0" indent="0">
              <a:buNone/>
            </a:pPr>
            <a:r>
              <a:rPr lang="fr-BE"/>
              <a:t>2020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E2EAB8-3F32-40BB-BFC5-1D5DB8A0C8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18698" y="6161799"/>
            <a:ext cx="4899077" cy="2425475"/>
          </a:xfrm>
        </p:spPr>
        <p:txBody>
          <a:bodyPr anchor="ctr"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439735" indent="-439735"/>
            <a:r>
              <a:rPr lang="fr-BE" sz="2565"/>
              <a:t>Suivi des progrès: 80 indicateurs</a:t>
            </a:r>
            <a:endParaRPr lang="fr-BE"/>
          </a:p>
          <a:p>
            <a:pPr marL="439735" indent="-439735"/>
            <a:r>
              <a:rPr lang="fr-BE" sz="2565"/>
              <a:t>Recommandations d’</a:t>
            </a:r>
            <a:r>
              <a:rPr lang="fr-BE" sz="2565" err="1"/>
              <a:t>expertsacadémiques</a:t>
            </a:r>
            <a:r>
              <a:rPr lang="fr-BE" sz="2565"/>
              <a:t> pour améliorer le suivi des ODD</a:t>
            </a:r>
            <a:endParaRPr lang="fr-BE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65A7996-1289-46C8-96D7-A2DFB267F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8" y="2698185"/>
            <a:ext cx="4266550" cy="3029005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60FF5F7A-6378-483F-957C-D9106E7CF8A4}"/>
              </a:ext>
            </a:extLst>
          </p:cNvPr>
          <p:cNvSpPr txBox="1">
            <a:spLocks/>
          </p:cNvSpPr>
          <p:nvPr/>
        </p:nvSpPr>
        <p:spPr>
          <a:xfrm>
            <a:off x="468452" y="5597842"/>
            <a:ext cx="4945967" cy="2844708"/>
          </a:xfrm>
          <a:prstGeom prst="rect">
            <a:avLst/>
          </a:prstGeom>
        </p:spPr>
        <p:txBody>
          <a:bodyPr vert="horz" lIns="156336" tIns="78168" rIns="156336" bIns="78168" rtlCol="0" anchor="t"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fr-BE" sz="3947"/>
          </a:p>
          <a:p>
            <a:pPr marL="585499" indent="-585499" fontAlgn="auto">
              <a:spcAft>
                <a:spcPts val="0"/>
              </a:spcAft>
            </a:pPr>
            <a:r>
              <a:rPr lang="fr-BE" sz="2565"/>
              <a:t>Plans et programmes</a:t>
            </a:r>
          </a:p>
          <a:p>
            <a:pPr marL="585499" indent="-585499" fontAlgn="auto">
              <a:spcAft>
                <a:spcPts val="0"/>
              </a:spcAft>
            </a:pPr>
            <a:r>
              <a:rPr lang="fr-BE" sz="2565"/>
              <a:t>Diagnostic de départ: 70 indicateurs</a:t>
            </a:r>
          </a:p>
          <a:p>
            <a:pPr marL="585499" indent="-585499" fontAlgn="auto">
              <a:spcAft>
                <a:spcPts val="0"/>
              </a:spcAft>
            </a:pPr>
            <a:r>
              <a:rPr lang="fr-BE" sz="2565"/>
              <a:t>Bonnes pratiques </a:t>
            </a:r>
            <a:r>
              <a:rPr lang="fr-BE" sz="3078"/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C68998-4A62-04FF-3E6E-5D1001F4F433}"/>
              </a:ext>
            </a:extLst>
          </p:cNvPr>
          <p:cNvSpPr txBox="1"/>
          <p:nvPr/>
        </p:nvSpPr>
        <p:spPr>
          <a:xfrm>
            <a:off x="11871985" y="1954387"/>
            <a:ext cx="3139860" cy="749920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4104">
                <a:latin typeface="Arial"/>
                <a:ea typeface="Geneva"/>
                <a:cs typeface="Arial"/>
              </a:rPr>
              <a:t>2023</a:t>
            </a:r>
            <a:endParaRPr lang="fr-FR" sz="4104">
              <a:latin typeface="Arial"/>
              <a:ea typeface="Geneva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5B992D-266D-D487-DD52-95C71CA42568}"/>
              </a:ext>
            </a:extLst>
          </p:cNvPr>
          <p:cNvSpPr txBox="1"/>
          <p:nvPr/>
        </p:nvSpPr>
        <p:spPr>
          <a:xfrm>
            <a:off x="10643884" y="6336590"/>
            <a:ext cx="5360405" cy="2249761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marL="585499" indent="-585499" defTabSz="781673">
              <a:spcBef>
                <a:spcPct val="20000"/>
              </a:spcBef>
              <a:buFont typeface="Arial"/>
              <a:buChar char="•"/>
            </a:pPr>
            <a:r>
              <a:rPr lang="fr-BE" sz="2565">
                <a:latin typeface="Arial"/>
                <a:ea typeface="+mn-ea"/>
                <a:cs typeface="Arial"/>
              </a:rPr>
              <a:t>Suivi de 113 indicateurs</a:t>
            </a:r>
            <a:endParaRPr lang="en-US" sz="2565">
              <a:ea typeface="+mn-ea"/>
              <a:cs typeface="Times New Roman"/>
            </a:endParaRPr>
          </a:p>
          <a:p>
            <a:pPr marL="585499" indent="-585499" defTabSz="781673">
              <a:spcBef>
                <a:spcPct val="20000"/>
              </a:spcBef>
              <a:buFont typeface="Arial"/>
              <a:buChar char="•"/>
            </a:pPr>
            <a:r>
              <a:rPr lang="fr-BE" sz="2565">
                <a:latin typeface="Arial"/>
                <a:ea typeface="+mn-ea"/>
                <a:cs typeface="Arial"/>
              </a:rPr>
              <a:t>NEW! Evaluation par rapport aux objectifs wallons chiffrés</a:t>
            </a:r>
          </a:p>
          <a:p>
            <a:pPr marL="585499" indent="-585499" defTabSz="781673">
              <a:spcBef>
                <a:spcPct val="20000"/>
              </a:spcBef>
              <a:buFont typeface="Arial"/>
              <a:buChar char="•"/>
            </a:pPr>
            <a:r>
              <a:rPr lang="fr-BE" sz="2565">
                <a:latin typeface="Arial"/>
                <a:ea typeface="+mn-ea"/>
                <a:cs typeface="Arial"/>
              </a:rPr>
              <a:t>NEW! Messages-clés des acteurs sociétaux wallons  </a:t>
            </a:r>
            <a:endParaRPr lang="fr-FR" sz="2565"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C101E3-9D8C-D16A-717B-2167447E4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153" y="2675699"/>
            <a:ext cx="4372131" cy="304423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CE66E4-96E7-4E23-35EE-AAD3336FE11D}"/>
              </a:ext>
            </a:extLst>
          </p:cNvPr>
          <p:cNvCxnSpPr/>
          <p:nvPr/>
        </p:nvCxnSpPr>
        <p:spPr>
          <a:xfrm>
            <a:off x="10318874" y="8125878"/>
            <a:ext cx="645356" cy="3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5A3446-0CD9-CCA8-626A-B180EAD0BBA2}"/>
              </a:ext>
            </a:extLst>
          </p:cNvPr>
          <p:cNvCxnSpPr/>
          <p:nvPr/>
        </p:nvCxnSpPr>
        <p:spPr>
          <a:xfrm flipV="1">
            <a:off x="10316839" y="7443407"/>
            <a:ext cx="645356" cy="10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du contenu 18">
            <a:extLst>
              <a:ext uri="{FF2B5EF4-FFF2-40B4-BE49-F238E27FC236}">
                <a16:creationId xmlns:a16="http://schemas.microsoft.com/office/drawing/2014/main" id="{1E5BBAEF-22BE-35EB-FB41-BF781779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88" y="2738789"/>
            <a:ext cx="4283369" cy="30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038CCC8-787D-4AF6-9C18-5220F253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0"/>
            <a:ext cx="15453683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F8399A-D3DB-4F53-BA3B-908DD9C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– quels indicateurs et quelle méthode d’évaluation?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71384D-4764-4BBD-9A53-17014D225E58}"/>
              </a:ext>
            </a:extLst>
          </p:cNvPr>
          <p:cNvSpPr txBox="1"/>
          <p:nvPr/>
        </p:nvSpPr>
        <p:spPr>
          <a:xfrm>
            <a:off x="1145815" y="1946353"/>
            <a:ext cx="14197612" cy="6709815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2821">
                <a:latin typeface="Arial"/>
                <a:ea typeface="+mn-ea"/>
                <a:cs typeface="Arial"/>
              </a:rPr>
              <a:t>Au total, </a:t>
            </a:r>
            <a:r>
              <a:rPr lang="fr-BE" sz="2821" b="1">
                <a:latin typeface="Arial"/>
                <a:ea typeface="+mn-ea"/>
                <a:cs typeface="Arial"/>
              </a:rPr>
              <a:t>113 indicateurs</a:t>
            </a:r>
            <a:r>
              <a:rPr lang="fr-BE" sz="2821">
                <a:latin typeface="Arial"/>
                <a:ea typeface="+mn-ea"/>
                <a:cs typeface="Arial"/>
              </a:rPr>
              <a:t> composent le tableau de bord 2023.</a:t>
            </a:r>
          </a:p>
          <a:p>
            <a:endParaRPr lang="fr-BE" sz="282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offrir une </a:t>
            </a:r>
            <a:r>
              <a:rPr lang="fr-BE" sz="2565" b="1">
                <a:latin typeface="Arial"/>
                <a:ea typeface="Geneva"/>
                <a:cs typeface="Times New Roman"/>
              </a:rPr>
              <a:t>couverture équilibrée des dimensions du développement durable</a:t>
            </a:r>
            <a:r>
              <a:rPr lang="fr-BE" sz="2565">
                <a:latin typeface="Arial"/>
                <a:ea typeface="Geneva"/>
                <a:cs typeface="Times New Roman"/>
              </a:rPr>
              <a:t> ;</a:t>
            </a: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proposer des indicateurs pour lesquels une désagrégation/déclinaison est possible (</a:t>
            </a:r>
            <a:r>
              <a:rPr lang="fr-BE" sz="2565" b="1">
                <a:latin typeface="Arial"/>
                <a:ea typeface="Geneva"/>
                <a:cs typeface="Times New Roman"/>
              </a:rPr>
              <a:t>par sexe, âge, niveau d’étude, classe de revenus</a:t>
            </a:r>
            <a:r>
              <a:rPr lang="fr-BE" sz="2565">
                <a:latin typeface="Arial"/>
                <a:ea typeface="Geneva"/>
                <a:cs typeface="Times New Roman"/>
              </a:rPr>
              <a:t>…) afin de traduire le principe « ne laisser personne de côté » qui est au </a:t>
            </a:r>
            <a:r>
              <a:rPr lang="fr-BE" sz="2565" err="1">
                <a:latin typeface="Arial"/>
                <a:ea typeface="Geneva"/>
                <a:cs typeface="Times New Roman"/>
              </a:rPr>
              <a:t>coeur</a:t>
            </a:r>
            <a:r>
              <a:rPr lang="fr-BE" sz="2565">
                <a:latin typeface="Arial"/>
                <a:ea typeface="Geneva"/>
                <a:cs typeface="Times New Roman"/>
              </a:rPr>
              <a:t> du Programme 2030 ;</a:t>
            </a:r>
            <a:endParaRPr lang="fr-BE" sz="2565">
              <a:latin typeface="Arial"/>
              <a:ea typeface="Geneva"/>
              <a:cs typeface="Times New Roman" pitchFamily="18" charset="0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 b="1">
                <a:latin typeface="Arial"/>
                <a:ea typeface="Geneva"/>
                <a:cs typeface="Times New Roman"/>
              </a:rPr>
              <a:t>articuler le système d’indicateurs aux travaux menés au niveau international et national</a:t>
            </a:r>
            <a:r>
              <a:rPr lang="fr-BE" sz="2565">
                <a:latin typeface="Arial"/>
                <a:ea typeface="Geneva"/>
                <a:cs typeface="Times New Roman"/>
              </a:rPr>
              <a:t>, dans le cadre de l’Institut interfédéral de statistique ;</a:t>
            </a: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garantir, pour une majorité d’indicateurs, </a:t>
            </a:r>
            <a:r>
              <a:rPr lang="fr-BE" sz="2565" b="1">
                <a:latin typeface="Arial"/>
                <a:ea typeface="Geneva"/>
                <a:cs typeface="Times New Roman"/>
              </a:rPr>
              <a:t>la comparabilité au niveau national, européen et international </a:t>
            </a:r>
            <a:r>
              <a:rPr lang="fr-BE" sz="2565">
                <a:latin typeface="Arial"/>
                <a:ea typeface="Geneva"/>
                <a:cs typeface="Times New Roman"/>
              </a:rPr>
              <a:t>;</a:t>
            </a:r>
            <a:endParaRPr lang="fr-BE" sz="2565">
              <a:latin typeface="Arial"/>
              <a:ea typeface="Geneva"/>
              <a:cs typeface="Times New Roman" pitchFamily="18" charset="0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garantir la fiabilité des données et leur suivi dans le temps (périodicité) au niveau régional ;</a:t>
            </a:r>
            <a:endParaRPr lang="fr-BE" sz="2565">
              <a:latin typeface="Arial"/>
              <a:ea typeface="Geneva"/>
              <a:cs typeface="Times New Roman" pitchFamily="18" charset="0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 b="1">
                <a:latin typeface="Arial"/>
                <a:ea typeface="Geneva"/>
                <a:cs typeface="Times New Roman"/>
              </a:rPr>
              <a:t>et</a:t>
            </a:r>
            <a:r>
              <a:rPr lang="fr-BE" sz="2565">
                <a:latin typeface="Arial"/>
                <a:ea typeface="Geneva"/>
                <a:cs typeface="Times New Roman"/>
              </a:rPr>
              <a:t>, depuis l’adoption de la </a:t>
            </a:r>
            <a:r>
              <a:rPr lang="fr-BE" sz="2565" b="1">
                <a:latin typeface="Arial"/>
                <a:ea typeface="Geneva"/>
                <a:cs typeface="Times New Roman"/>
              </a:rPr>
              <a:t>troisième stratégie wallonne de développement durable</a:t>
            </a:r>
            <a:r>
              <a:rPr lang="fr-BE" sz="2565">
                <a:latin typeface="Arial"/>
                <a:ea typeface="Geneva"/>
                <a:cs typeface="Times New Roman"/>
              </a:rPr>
              <a:t>, associer les indicateurs de suivi à des objectifs chiffrés fixés à l’échelle wallonne à l’horizon 2030.</a:t>
            </a:r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203D89-0848-41DB-B480-8293E84C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F8399A-D3DB-4F53-BA3B-908DD9C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– quels indicateurs et quelle méthode d’évaluation?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18ED03-572B-4576-9659-88B0998BD9AE}"/>
              </a:ext>
            </a:extLst>
          </p:cNvPr>
          <p:cNvSpPr txBox="1"/>
          <p:nvPr/>
        </p:nvSpPr>
        <p:spPr>
          <a:xfrm>
            <a:off x="1145815" y="1946353"/>
            <a:ext cx="9320786" cy="5663873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 sz="2821">
                <a:latin typeface="Arial"/>
                <a:ea typeface="+mn-ea"/>
                <a:cs typeface="Arial"/>
              </a:rPr>
              <a:t>Au total, </a:t>
            </a:r>
            <a:r>
              <a:rPr lang="fr-BE" sz="2821" b="1">
                <a:latin typeface="Arial"/>
                <a:ea typeface="+mn-ea"/>
                <a:cs typeface="Arial"/>
              </a:rPr>
              <a:t>113 indicateurs</a:t>
            </a:r>
            <a:r>
              <a:rPr lang="fr-BE" sz="2821">
                <a:latin typeface="Arial"/>
                <a:ea typeface="+mn-ea"/>
                <a:cs typeface="Arial"/>
              </a:rPr>
              <a:t> composent le tableau de bord 2023.</a:t>
            </a:r>
          </a:p>
          <a:p>
            <a:endParaRPr lang="fr-BE" sz="282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565">
              <a:latin typeface="Arial"/>
              <a:cs typeface="Times New Roman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 b="1">
                <a:latin typeface="Arial"/>
                <a:ea typeface="Geneva"/>
                <a:cs typeface="Times New Roman"/>
              </a:rPr>
              <a:t>74 sont rattachés à un objectif chiffré</a:t>
            </a:r>
            <a:r>
              <a:rPr lang="fr-BE" sz="2565">
                <a:latin typeface="Arial"/>
                <a:ea typeface="Geneva"/>
                <a:cs typeface="Times New Roman"/>
              </a:rPr>
              <a:t> (valeur cible) faisant partie des 89 objectifs chiffrés wallons à l’horizon 2030 rassemblés au sein de la troisième stratégie wallonne de développement durable ;</a:t>
            </a:r>
            <a:endParaRPr lang="fr-BE" sz="2565">
              <a:latin typeface="Arial"/>
              <a:cs typeface="Arial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42 sont communs ou très proches des indicateurs de la liste nationale belge ;</a:t>
            </a:r>
            <a:endParaRPr lang="fr-BE" sz="2565">
              <a:latin typeface="Arial"/>
              <a:cs typeface="Arial"/>
            </a:endParaRPr>
          </a:p>
          <a:p>
            <a:pPr marL="439735" indent="-439735">
              <a:spcAft>
                <a:spcPts val="769"/>
              </a:spcAft>
              <a:buFont typeface="Arial"/>
              <a:buChar char="•"/>
            </a:pPr>
            <a:r>
              <a:rPr lang="fr-BE" sz="2565">
                <a:latin typeface="Arial"/>
                <a:ea typeface="Geneva"/>
                <a:cs typeface="Times New Roman"/>
              </a:rPr>
              <a:t>34 sont communs ou très proches des indicateurs de la liste Eurostat.</a:t>
            </a:r>
            <a:endParaRPr lang="fr-BE" sz="2565">
              <a:latin typeface="Arial"/>
              <a:cs typeface="Arial"/>
            </a:endParaRPr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6AA99CE8-0F20-F961-C26A-C363B88C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745" y="1214691"/>
            <a:ext cx="4509773" cy="74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203D89-0848-41DB-B480-8293E84C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" y="0"/>
            <a:ext cx="15633075" cy="8794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F8399A-D3DB-4F53-BA3B-908DD9C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r>
              <a:rPr lang="fr-BE">
                <a:solidFill>
                  <a:srgbClr val="E51937"/>
                </a:solidFill>
              </a:rPr>
              <a:t>3. Bilan 2023 – quels indicateurs et quelle méthode d’évaluation? </a:t>
            </a:r>
          </a:p>
        </p:txBody>
      </p:sp>
      <p:pic>
        <p:nvPicPr>
          <p:cNvPr id="3" name="Image 2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11C3023C-2A48-F3E5-4A79-56D68CD55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663" y="2656867"/>
            <a:ext cx="8525239" cy="52990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1FC111-DC87-BCED-729D-845D71509902}"/>
              </a:ext>
            </a:extLst>
          </p:cNvPr>
          <p:cNvSpPr txBox="1"/>
          <p:nvPr/>
        </p:nvSpPr>
        <p:spPr>
          <a:xfrm>
            <a:off x="947772" y="1817992"/>
            <a:ext cx="14538132" cy="7262387"/>
          </a:xfrm>
          <a:prstGeom prst="rect">
            <a:avLst/>
          </a:prstGeom>
          <a:noFill/>
        </p:spPr>
        <p:txBody>
          <a:bodyPr wrap="square" lIns="117263" tIns="58632" rIns="117263" bIns="58632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1pPr>
            <a:lvl2pPr marL="58631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1172627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758940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2345253" algn="l" rtl="0" fontAlgn="base">
              <a:spcBef>
                <a:spcPct val="0"/>
              </a:spcBef>
              <a:spcAft>
                <a:spcPct val="0"/>
              </a:spcAft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93156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3517880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4104193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4690506" algn="l" defTabSz="1172627" rtl="0" eaLnBrk="1" latinLnBrk="0" hangingPunct="1">
              <a:defRPr sz="3078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pPr algn="l"/>
            <a:r>
              <a:rPr lang="fr-FR" sz="2308" b="1" i="0" u="sng" strike="noStrike" baseline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: Lorsque l’indicateur est associé 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un objectif chiffré (valeur-cible 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atteindre en 2030), l’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valuation de l’indicateur répond 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308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la question : </a:t>
            </a:r>
            <a:r>
              <a:rPr lang="fr-FR" sz="2308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308" b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308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volution attendue de l’indicateur permet-elle d’atteindre cet objectif en 2030 ?</a:t>
            </a:r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BE" sz="2308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BE" sz="2308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seuils de taux suivants, définis par Eurostat, sont utilisés pour établir le niveau</a:t>
            </a:r>
            <a:r>
              <a:rPr lang="fr-FR" sz="2308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308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progrès de l’indicateur. </a:t>
            </a:r>
          </a:p>
          <a:p>
            <a:pPr marL="439735" indent="-439735">
              <a:buFont typeface="Arial" panose="020B0604020202020204" pitchFamily="34" charset="0"/>
              <a:buChar char="•"/>
            </a:pPr>
            <a:endParaRPr lang="fr-BE" sz="2565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2AD05B-9418-1986-DA7B-7F4AE1008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77" y="2951826"/>
            <a:ext cx="1562158" cy="23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16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GForum23_Sept_PPT_V4  -  Alleen-lezen" id="{B60E76E7-CB61-43FD-BB57-2A9560296533}" vid="{36B5A7A2-8CEE-4BDE-89FD-2A62FCB73159}"/>
    </a:ext>
  </a:extLst>
</a:theme>
</file>

<file path=ppt/theme/theme2.xml><?xml version="1.0" encoding="utf-8"?>
<a:theme xmlns:a="http://schemas.openxmlformats.org/drawingml/2006/main" name="sg_s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4C411142378429A8AAB849A75DF79" ma:contentTypeVersion="17" ma:contentTypeDescription="Een nieuw document maken." ma:contentTypeScope="" ma:versionID="fb2396c034f1652e52b56b3a7d3a39cd">
  <xsd:schema xmlns:xsd="http://www.w3.org/2001/XMLSchema" xmlns:xs="http://www.w3.org/2001/XMLSchema" xmlns:p="http://schemas.microsoft.com/office/2006/metadata/properties" xmlns:ns2="242f3632-a43c-4897-bd71-13a0521c0d9d" xmlns:ns3="5e879597-5c23-4243-b02f-71da49acb581" targetNamespace="http://schemas.microsoft.com/office/2006/metadata/properties" ma:root="true" ma:fieldsID="276dae59c68a8b1f5374137fa979dfe2" ns2:_="" ns3:_="">
    <xsd:import namespace="242f3632-a43c-4897-bd71-13a0521c0d9d"/>
    <xsd:import namespace="5e879597-5c23-4243-b02f-71da49acb5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f3632-a43c-4897-bd71-13a0521c0d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c20ed5d-e087-4132-bbe9-0b287cdadf01}" ma:internalName="TaxCatchAll" ma:showField="CatchAllData" ma:web="242f3632-a43c-4897-bd71-13a0521c0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79597-5c23-4243-b02f-71da49acb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5060fc94-1c05-4bab-a3c8-7fec47a3c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f3632-a43c-4897-bd71-13a0521c0d9d" xsi:nil="true"/>
    <lcf76f155ced4ddcb4097134ff3c332f xmlns="5e879597-5c23-4243-b02f-71da49acb581">
      <Terms xmlns="http://schemas.microsoft.com/office/infopath/2007/PartnerControls"/>
    </lcf76f155ced4ddcb4097134ff3c332f>
    <_dlc_DocId xmlns="242f3632-a43c-4897-bd71-13a0521c0d9d">JC55ATSTZ4FW-2058743950-232701</_dlc_DocId>
    <_dlc_DocIdUrl xmlns="242f3632-a43c-4897-bd71-13a0521c0d9d">
      <Url>https://sylvesterproductions.sharepoint.com/sites/Sylvester-FS/_layouts/15/DocIdRedir.aspx?ID=JC55ATSTZ4FW-2058743950-232701</Url>
      <Description>JC55ATSTZ4FW-2058743950-232701</Description>
    </_dlc_DocIdUrl>
  </documentManagement>
</p:properties>
</file>

<file path=customXml/itemProps1.xml><?xml version="1.0" encoding="utf-8"?>
<ds:datastoreItem xmlns:ds="http://schemas.openxmlformats.org/officeDocument/2006/customXml" ds:itemID="{C0C31982-31D3-4F04-8BA1-F96657100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f3632-a43c-4897-bd71-13a0521c0d9d"/>
    <ds:schemaRef ds:uri="5e879597-5c23-4243-b02f-71da49acb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9F3C3F-A2E2-41E9-8926-F207AEE5CA4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801B1F-729B-4A07-8B88-F5E2E930414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C03B4E-4C5B-4EFA-B23A-8A4D072B7F6E}">
  <ds:schemaRefs>
    <ds:schemaRef ds:uri="http://schemas.microsoft.com/office/2006/metadata/properties"/>
    <ds:schemaRef ds:uri="http://schemas.microsoft.com/office/infopath/2007/PartnerControls"/>
    <ds:schemaRef ds:uri="242f3632-a43c-4897-bd71-13a0521c0d9d"/>
    <ds:schemaRef ds:uri="5e879597-5c23-4243-b02f-71da49acb5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26</TotalTime>
  <Words>1221</Words>
  <Application>Microsoft Office PowerPoint</Application>
  <PresentationFormat>Custom</PresentationFormat>
  <Paragraphs>259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Galano Grotesque Bold</vt:lpstr>
      <vt:lpstr>Times New Roman</vt:lpstr>
      <vt:lpstr>Wingdings</vt:lpstr>
      <vt:lpstr>Kantoorthema</vt:lpstr>
      <vt:lpstr>sg_sp</vt:lpstr>
      <vt:lpstr>Où en est la Wallonie par rapport aux ODD?          Méthode et résultats du bilan 2023</vt:lpstr>
      <vt:lpstr>Index</vt:lpstr>
      <vt:lpstr>PowerPoint Presentation</vt:lpstr>
      <vt:lpstr>PowerPoint Presentation</vt:lpstr>
      <vt:lpstr>1. Pourquoi suivre les progrès de la Wallonie </vt:lpstr>
      <vt:lpstr>2. Historique des bilans des progrès de la Wallonie vers les ODD </vt:lpstr>
      <vt:lpstr>3. Bilan 2023 – quels indicateurs et quelle méthode d’évaluation? </vt:lpstr>
      <vt:lpstr>3. Bilan 2023 – quels indicateurs et quelle méthode d’évaluation? </vt:lpstr>
      <vt:lpstr>3. Bilan 2023 – quels indicateurs et quelle méthode d’évaluation? </vt:lpstr>
      <vt:lpstr>3. Bilan 2023 – quels indicateurs et quelle méthode d’évaluation? </vt:lpstr>
      <vt:lpstr>3. Bilan 2023 : quels résultats? </vt:lpstr>
      <vt:lpstr>3. Bilan 2023 : quels résultats? </vt:lpstr>
      <vt:lpstr> 3. Bilan 2023 : quels résultats? </vt:lpstr>
      <vt:lpstr> 3. Bilan 2023 : deux exemples</vt:lpstr>
      <vt:lpstr>4. Messages-clés pour renforcer la mise en œuvre des ODD en Wallonie</vt:lpstr>
      <vt:lpstr>4. Messages-clés pour renforcer la mise en œuvre des ODD en Wallonie</vt:lpstr>
      <vt:lpstr>En savoir plus</vt:lpstr>
      <vt:lpstr>Membres du Partenariat wallon pour le développement durable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Lieselotte Van de Voorde</dc:creator>
  <cp:lastModifiedBy>Boukarniaa Nadia</cp:lastModifiedBy>
  <cp:revision>4</cp:revision>
  <dcterms:created xsi:type="dcterms:W3CDTF">2023-10-05T12:24:14Z</dcterms:created>
  <dcterms:modified xsi:type="dcterms:W3CDTF">2024-09-17T08:06:01Z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2023-10-05T00:00:00Z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0x0101006A34C411142378429A8AAB849A75DF79</vt:lpwstr>
  </property>
  <property fmtid="{D5CDD505-2E9C-101B-9397-08002B2CF9AE}" pid="7" name="_dlc_DocIdItemGuid">
    <vt:lpwstr>d8deb0b3-e75d-4b32-982a-9e68ed5cbc1b</vt:lpwstr>
  </property>
  <property fmtid="{D5CDD505-2E9C-101B-9397-08002B2CF9AE}" pid="8" name="MSIP_Label_97a477d1-147d-4e34-b5e3-7b26d2f44870_Enabled">
    <vt:lpwstr>true</vt:lpwstr>
  </property>
  <property fmtid="{D5CDD505-2E9C-101B-9397-08002B2CF9AE}" pid="9" name="MSIP_Label_97a477d1-147d-4e34-b5e3-7b26d2f44870_SetDate">
    <vt:lpwstr>2023-10-12T08:07:12Z</vt:lpwstr>
  </property>
  <property fmtid="{D5CDD505-2E9C-101B-9397-08002B2CF9AE}" pid="10" name="MSIP_Label_97a477d1-147d-4e34-b5e3-7b26d2f44870_Method">
    <vt:lpwstr>Standard</vt:lpwstr>
  </property>
  <property fmtid="{D5CDD505-2E9C-101B-9397-08002B2CF9AE}" pid="11" name="MSIP_Label_97a477d1-147d-4e34-b5e3-7b26d2f44870_Name">
    <vt:lpwstr>97a477d1-147d-4e34-b5e3-7b26d2f44870</vt:lpwstr>
  </property>
  <property fmtid="{D5CDD505-2E9C-101B-9397-08002B2CF9AE}" pid="12" name="MSIP_Label_97a477d1-147d-4e34-b5e3-7b26d2f44870_SiteId">
    <vt:lpwstr>1f816a84-7aa6-4a56-b22a-7b3452fa8681</vt:lpwstr>
  </property>
  <property fmtid="{D5CDD505-2E9C-101B-9397-08002B2CF9AE}" pid="13" name="MSIP_Label_97a477d1-147d-4e34-b5e3-7b26d2f44870_ActionId">
    <vt:lpwstr>a4dd3a31-74a3-4e79-afd7-e8952a26bd32</vt:lpwstr>
  </property>
  <property fmtid="{D5CDD505-2E9C-101B-9397-08002B2CF9AE}" pid="14" name="MSIP_Label_97a477d1-147d-4e34-b5e3-7b26d2f44870_ContentBits">
    <vt:lpwstr>0</vt:lpwstr>
  </property>
</Properties>
</file>